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9"/>
  </p:notesMasterIdLst>
  <p:sldIdLst>
    <p:sldId id="257" r:id="rId6"/>
    <p:sldId id="258" r:id="rId7"/>
    <p:sldId id="259" r:id="rId8"/>
    <p:sldId id="260" r:id="rId9"/>
    <p:sldId id="265" r:id="rId10"/>
    <p:sldId id="266" r:id="rId11"/>
    <p:sldId id="281" r:id="rId12"/>
    <p:sldId id="282" r:id="rId13"/>
    <p:sldId id="269" r:id="rId14"/>
    <p:sldId id="270" r:id="rId15"/>
    <p:sldId id="273" r:id="rId16"/>
    <p:sldId id="267" r:id="rId17"/>
    <p:sldId id="268" r:id="rId18"/>
    <p:sldId id="271" r:id="rId19"/>
    <p:sldId id="274" r:id="rId20"/>
    <p:sldId id="278" r:id="rId21"/>
    <p:sldId id="284" r:id="rId22"/>
    <p:sldId id="279" r:id="rId23"/>
    <p:sldId id="276" r:id="rId24"/>
    <p:sldId id="277" r:id="rId25"/>
    <p:sldId id="280" r:id="rId26"/>
    <p:sldId id="275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Undergraduate</a:t>
            </a:r>
            <a:r>
              <a:rPr lang="en-US" sz="2400" baseline="0" dirty="0">
                <a:solidFill>
                  <a:schemeClr val="bg1"/>
                </a:solidFill>
              </a:rPr>
              <a:t> Enrollment in China, 1978-2014</a:t>
            </a:r>
            <a:endParaRPr lang="en-US" sz="24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0065217391304346"/>
          <c:y val="6.8259397894779847E-2"/>
        </c:manualLayout>
      </c:layout>
      <c:overlay val="1"/>
    </c:title>
    <c:autoTitleDeleted val="0"/>
    <c:plotArea>
      <c:layout/>
      <c:areaChart>
        <c:grouping val="standard"/>
        <c:varyColors val="0"/>
        <c:ser>
          <c:idx val="1"/>
          <c:order val="1"/>
          <c:tx>
            <c:strRef>
              <c:f>Sheet1!$B$3</c:f>
              <c:strCache>
                <c:ptCount val="1"/>
                <c:pt idx="0">
                  <c:v>Undergraduates</c:v>
                </c:pt>
              </c:strCache>
            </c:strRef>
          </c:tx>
          <c:spPr>
            <a:solidFill>
              <a:srgbClr val="FFFFCC"/>
            </a:solidFill>
            <a:ln w="63500">
              <a:solidFill>
                <a:srgbClr val="FFC000"/>
              </a:solidFill>
            </a:ln>
          </c:spPr>
          <c:cat>
            <c:numRef>
              <c:f>Sheet1!$A$4:$A$15</c:f>
              <c:numCache>
                <c:formatCode>General</c:formatCode>
                <c:ptCount val="12"/>
                <c:pt idx="0">
                  <c:v>1978</c:v>
                </c:pt>
                <c:pt idx="1">
                  <c:v>1984</c:v>
                </c:pt>
                <c:pt idx="2">
                  <c:v>1989</c:v>
                </c:pt>
                <c:pt idx="3">
                  <c:v>1992</c:v>
                </c:pt>
                <c:pt idx="4">
                  <c:v>1999</c:v>
                </c:pt>
                <c:pt idx="5">
                  <c:v>2001</c:v>
                </c:pt>
                <c:pt idx="6">
                  <c:v>2003</c:v>
                </c:pt>
                <c:pt idx="7">
                  <c:v>2005</c:v>
                </c:pt>
                <c:pt idx="8">
                  <c:v>2007</c:v>
                </c:pt>
                <c:pt idx="9">
                  <c:v>2009</c:v>
                </c:pt>
                <c:pt idx="10">
                  <c:v>2011</c:v>
                </c:pt>
                <c:pt idx="11">
                  <c:v>2014</c:v>
                </c:pt>
              </c:numCache>
            </c:numRef>
          </c:cat>
          <c:val>
            <c:numRef>
              <c:f>Sheet1!$B$4:$B$15</c:f>
              <c:numCache>
                <c:formatCode>#,##0</c:formatCode>
                <c:ptCount val="12"/>
                <c:pt idx="0">
                  <c:v>856000</c:v>
                </c:pt>
                <c:pt idx="1">
                  <c:v>1703000</c:v>
                </c:pt>
                <c:pt idx="2">
                  <c:v>2082000</c:v>
                </c:pt>
                <c:pt idx="3">
                  <c:v>2184000</c:v>
                </c:pt>
                <c:pt idx="4">
                  <c:v>4134000</c:v>
                </c:pt>
                <c:pt idx="5">
                  <c:v>7191000</c:v>
                </c:pt>
                <c:pt idx="6">
                  <c:v>11086000</c:v>
                </c:pt>
                <c:pt idx="7">
                  <c:v>15618000</c:v>
                </c:pt>
                <c:pt idx="8">
                  <c:v>18849000</c:v>
                </c:pt>
                <c:pt idx="9">
                  <c:v>21447000</c:v>
                </c:pt>
                <c:pt idx="10">
                  <c:v>23085078</c:v>
                </c:pt>
                <c:pt idx="11">
                  <c:v>24680726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8F-4079-B6CF-BACEA8F611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582976"/>
        <c:axId val="129584512"/>
      </c:areaChart>
      <c:lineChart>
        <c:grouping val="standar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Year</c:v>
                </c:pt>
              </c:strCache>
            </c:strRef>
          </c:tx>
          <c:marker>
            <c:symbol val="none"/>
          </c:marker>
          <c:cat>
            <c:numRef>
              <c:f>Sheet1!$A$4:$A$15</c:f>
              <c:numCache>
                <c:formatCode>General</c:formatCode>
                <c:ptCount val="12"/>
                <c:pt idx="0">
                  <c:v>1978</c:v>
                </c:pt>
                <c:pt idx="1">
                  <c:v>1984</c:v>
                </c:pt>
                <c:pt idx="2">
                  <c:v>1989</c:v>
                </c:pt>
                <c:pt idx="3">
                  <c:v>1992</c:v>
                </c:pt>
                <c:pt idx="4">
                  <c:v>1999</c:v>
                </c:pt>
                <c:pt idx="5">
                  <c:v>2001</c:v>
                </c:pt>
                <c:pt idx="6">
                  <c:v>2003</c:v>
                </c:pt>
                <c:pt idx="7">
                  <c:v>2005</c:v>
                </c:pt>
                <c:pt idx="8">
                  <c:v>2007</c:v>
                </c:pt>
                <c:pt idx="9">
                  <c:v>2009</c:v>
                </c:pt>
                <c:pt idx="10">
                  <c:v>2011</c:v>
                </c:pt>
                <c:pt idx="11">
                  <c:v>2014</c:v>
                </c:pt>
              </c:numCache>
            </c:numRef>
          </c:cat>
          <c:val>
            <c:numRef>
              <c:f>Sheet1!$A$4:$A$15</c:f>
              <c:numCache>
                <c:formatCode>General</c:formatCode>
                <c:ptCount val="12"/>
                <c:pt idx="0">
                  <c:v>1978</c:v>
                </c:pt>
                <c:pt idx="1">
                  <c:v>1984</c:v>
                </c:pt>
                <c:pt idx="2">
                  <c:v>1989</c:v>
                </c:pt>
                <c:pt idx="3">
                  <c:v>1992</c:v>
                </c:pt>
                <c:pt idx="4">
                  <c:v>1999</c:v>
                </c:pt>
                <c:pt idx="5">
                  <c:v>2001</c:v>
                </c:pt>
                <c:pt idx="6">
                  <c:v>2003</c:v>
                </c:pt>
                <c:pt idx="7">
                  <c:v>2005</c:v>
                </c:pt>
                <c:pt idx="8">
                  <c:v>2007</c:v>
                </c:pt>
                <c:pt idx="9">
                  <c:v>2009</c:v>
                </c:pt>
                <c:pt idx="10">
                  <c:v>2011</c:v>
                </c:pt>
                <c:pt idx="11">
                  <c:v>2014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8F-4079-B6CF-BACEA8F611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582976"/>
        <c:axId val="129584512"/>
      </c:lineChart>
      <c:catAx>
        <c:axId val="129582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baseline="0">
                <a:solidFill>
                  <a:srgbClr val="FFC000"/>
                </a:solidFill>
              </a:defRPr>
            </a:pPr>
            <a:endParaRPr lang="en-US"/>
          </a:p>
        </c:txPr>
        <c:crossAx val="129584512"/>
        <c:crosses val="autoZero"/>
        <c:auto val="1"/>
        <c:lblAlgn val="ctr"/>
        <c:lblOffset val="100"/>
        <c:noMultiLvlLbl val="0"/>
      </c:catAx>
      <c:valAx>
        <c:axId val="129584512"/>
        <c:scaling>
          <c:orientation val="minMax"/>
        </c:scaling>
        <c:delete val="0"/>
        <c:axPos val="l"/>
        <c:majorGridlines/>
        <c:numFmt formatCode="#,##0;\-#,##0" sourceLinked="0"/>
        <c:majorTickMark val="out"/>
        <c:minorTickMark val="none"/>
        <c:tickLblPos val="nextTo"/>
        <c:txPr>
          <a:bodyPr/>
          <a:lstStyle/>
          <a:p>
            <a:pPr>
              <a:defRPr sz="1200" b="1" baseline="0">
                <a:solidFill>
                  <a:srgbClr val="FFC000"/>
                </a:solidFill>
              </a:defRPr>
            </a:pPr>
            <a:endParaRPr lang="en-US"/>
          </a:p>
        </c:txPr>
        <c:crossAx val="12958297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>
                <a:solidFill>
                  <a:schemeClr val="accent6">
                    <a:lumMod val="50000"/>
                  </a:schemeClr>
                </a:solidFill>
              </a:defRPr>
            </a:pPr>
            <a:r>
              <a:rPr lang="en-US" sz="3200" dirty="0">
                <a:solidFill>
                  <a:srgbClr val="FFC000"/>
                </a:solidFill>
              </a:rPr>
              <a:t>Per Capita GDP in China, 1980-2014</a:t>
            </a:r>
            <a:br>
              <a:rPr lang="en-US" sz="3200" dirty="0">
                <a:solidFill>
                  <a:srgbClr val="FFC000"/>
                </a:solidFill>
              </a:rPr>
            </a:br>
            <a:r>
              <a:rPr lang="zh-CN" altLang="en-US" sz="3200" dirty="0">
                <a:solidFill>
                  <a:srgbClr val="FFC000"/>
                </a:solidFill>
              </a:rPr>
              <a:t>人均国内生产总值</a:t>
            </a:r>
            <a:endParaRPr lang="en-US" sz="3200" dirty="0">
              <a:solidFill>
                <a:srgbClr val="FFC000"/>
              </a:solidFill>
            </a:endParaRPr>
          </a:p>
        </c:rich>
      </c:tx>
      <c:layout>
        <c:manualLayout>
          <c:xMode val="edge"/>
          <c:yMode val="edge"/>
          <c:x val="0.18150330346637705"/>
          <c:y val="3.64898065067447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36405477968549"/>
          <c:y val="2.2115370356480375E-2"/>
          <c:w val="0.85534703577525584"/>
          <c:h val="0.90131922390098529"/>
        </c:manualLayout>
      </c:layout>
      <c:lineChart>
        <c:grouping val="standard"/>
        <c:varyColors val="0"/>
        <c:ser>
          <c:idx val="1"/>
          <c:order val="0"/>
          <c:tx>
            <c:strRef>
              <c:f>Sheet1!$B$4</c:f>
              <c:strCache>
                <c:ptCount val="1"/>
                <c:pt idx="0">
                  <c:v>Per Capita GDP</c:v>
                </c:pt>
              </c:strCache>
            </c:strRef>
          </c:tx>
          <c:spPr>
            <a:ln w="63500">
              <a:solidFill>
                <a:srgbClr val="FFC000"/>
              </a:solidFill>
            </a:ln>
          </c:spPr>
          <c:marker>
            <c:symbol val="none"/>
          </c:marker>
          <c:cat>
            <c:numRef>
              <c:f>Sheet1!$A$5:$A$22</c:f>
              <c:numCache>
                <c:formatCode>General</c:formatCode>
                <c:ptCount val="18"/>
                <c:pt idx="0">
                  <c:v>1980</c:v>
                </c:pt>
                <c:pt idx="1">
                  <c:v>1982</c:v>
                </c:pt>
                <c:pt idx="2">
                  <c:v>1984</c:v>
                </c:pt>
                <c:pt idx="3">
                  <c:v>1986</c:v>
                </c:pt>
                <c:pt idx="4">
                  <c:v>1988</c:v>
                </c:pt>
                <c:pt idx="5">
                  <c:v>1990</c:v>
                </c:pt>
                <c:pt idx="6">
                  <c:v>1992</c:v>
                </c:pt>
                <c:pt idx="7">
                  <c:v>1994</c:v>
                </c:pt>
                <c:pt idx="8">
                  <c:v>1996</c:v>
                </c:pt>
                <c:pt idx="9">
                  <c:v>1998</c:v>
                </c:pt>
                <c:pt idx="10">
                  <c:v>2000</c:v>
                </c:pt>
                <c:pt idx="11">
                  <c:v>2002</c:v>
                </c:pt>
                <c:pt idx="12">
                  <c:v>2004</c:v>
                </c:pt>
                <c:pt idx="13">
                  <c:v>2006</c:v>
                </c:pt>
                <c:pt idx="14">
                  <c:v>2008</c:v>
                </c:pt>
                <c:pt idx="15">
                  <c:v>2010</c:v>
                </c:pt>
                <c:pt idx="16">
                  <c:v>2012</c:v>
                </c:pt>
                <c:pt idx="17">
                  <c:v>2014</c:v>
                </c:pt>
              </c:numCache>
            </c:numRef>
          </c:cat>
          <c:val>
            <c:numRef>
              <c:f>Sheet1!$B$5:$B$22</c:f>
              <c:numCache>
                <c:formatCode>#,##0</c:formatCode>
                <c:ptCount val="18"/>
                <c:pt idx="0">
                  <c:v>310</c:v>
                </c:pt>
                <c:pt idx="1">
                  <c:v>279</c:v>
                </c:pt>
                <c:pt idx="2">
                  <c:v>300</c:v>
                </c:pt>
                <c:pt idx="3">
                  <c:v>280</c:v>
                </c:pt>
                <c:pt idx="4">
                  <c:v>368</c:v>
                </c:pt>
                <c:pt idx="5">
                  <c:v>346</c:v>
                </c:pt>
                <c:pt idx="6">
                  <c:v>421</c:v>
                </c:pt>
                <c:pt idx="7">
                  <c:v>472</c:v>
                </c:pt>
                <c:pt idx="8">
                  <c:v>707</c:v>
                </c:pt>
                <c:pt idx="9">
                  <c:v>826</c:v>
                </c:pt>
                <c:pt idx="10">
                  <c:v>955</c:v>
                </c:pt>
                <c:pt idx="11">
                  <c:v>1142</c:v>
                </c:pt>
                <c:pt idx="12">
                  <c:v>1498</c:v>
                </c:pt>
                <c:pt idx="13">
                  <c:v>2083</c:v>
                </c:pt>
                <c:pt idx="14">
                  <c:v>3443</c:v>
                </c:pt>
                <c:pt idx="15">
                  <c:v>4515</c:v>
                </c:pt>
                <c:pt idx="16">
                  <c:v>6264</c:v>
                </c:pt>
                <c:pt idx="17">
                  <c:v>7595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D7-4F69-9936-547C8C60AC01}"/>
            </c:ext>
          </c:extLst>
        </c:ser>
        <c:ser>
          <c:idx val="0"/>
          <c:order val="1"/>
          <c:tx>
            <c:strRef>
              <c:f>Sheet1!$A$5:$A$22</c:f>
              <c:strCache>
                <c:ptCount val="1"/>
                <c:pt idx="0">
                  <c:v>1980 1982 1984 1986 1988 1990 1992 1994 1996 1998 2000 2002 2004 2006 2008 2010 2012 2014</c:v>
                </c:pt>
              </c:strCache>
            </c:strRef>
          </c:tx>
          <c:marker>
            <c:symbol val="none"/>
          </c:marker>
          <c:cat>
            <c:numRef>
              <c:f>Sheet1!$A$5:$A$22</c:f>
              <c:numCache>
                <c:formatCode>General</c:formatCode>
                <c:ptCount val="18"/>
                <c:pt idx="0">
                  <c:v>1980</c:v>
                </c:pt>
                <c:pt idx="1">
                  <c:v>1982</c:v>
                </c:pt>
                <c:pt idx="2">
                  <c:v>1984</c:v>
                </c:pt>
                <c:pt idx="3">
                  <c:v>1986</c:v>
                </c:pt>
                <c:pt idx="4">
                  <c:v>1988</c:v>
                </c:pt>
                <c:pt idx="5">
                  <c:v>1990</c:v>
                </c:pt>
                <c:pt idx="6">
                  <c:v>1992</c:v>
                </c:pt>
                <c:pt idx="7">
                  <c:v>1994</c:v>
                </c:pt>
                <c:pt idx="8">
                  <c:v>1996</c:v>
                </c:pt>
                <c:pt idx="9">
                  <c:v>1998</c:v>
                </c:pt>
                <c:pt idx="10">
                  <c:v>2000</c:v>
                </c:pt>
                <c:pt idx="11">
                  <c:v>2002</c:v>
                </c:pt>
                <c:pt idx="12">
                  <c:v>2004</c:v>
                </c:pt>
                <c:pt idx="13">
                  <c:v>2006</c:v>
                </c:pt>
                <c:pt idx="14">
                  <c:v>2008</c:v>
                </c:pt>
                <c:pt idx="15">
                  <c:v>2010</c:v>
                </c:pt>
                <c:pt idx="16">
                  <c:v>2012</c:v>
                </c:pt>
                <c:pt idx="17">
                  <c:v>2014</c:v>
                </c:pt>
              </c:numCache>
            </c:numRef>
          </c:cat>
          <c:val>
            <c:numLit>
              <c:formatCode>General</c:formatCode>
              <c:ptCount val="1"/>
              <c:pt idx="0">
                <c:v>1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3AD7-4F69-9936-547C8C60A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996864"/>
        <c:axId val="131019136"/>
      </c:lineChart>
      <c:catAx>
        <c:axId val="130996864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FFC000"/>
                </a:solidFill>
              </a:defRPr>
            </a:pPr>
            <a:endParaRPr lang="en-US"/>
          </a:p>
        </c:txPr>
        <c:crossAx val="131019136"/>
        <c:crosses val="autoZero"/>
        <c:auto val="1"/>
        <c:lblAlgn val="ctr"/>
        <c:lblOffset val="100"/>
        <c:noMultiLvlLbl val="0"/>
      </c:catAx>
      <c:valAx>
        <c:axId val="1310191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>
                    <a:solidFill>
                      <a:srgbClr val="FFC000"/>
                    </a:solidFill>
                  </a:defRPr>
                </a:pPr>
                <a:r>
                  <a:rPr lang="en-US" sz="1600">
                    <a:solidFill>
                      <a:srgbClr val="FFC000"/>
                    </a:solidFill>
                  </a:rPr>
                  <a:t>Per Capita GDP US$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FFC000"/>
                </a:solidFill>
              </a:defRPr>
            </a:pPr>
            <a:endParaRPr lang="en-US"/>
          </a:p>
        </c:txPr>
        <c:crossAx val="13099686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 w="50800">
      <a:solidFill>
        <a:schemeClr val="accent6">
          <a:lumMod val="50000"/>
        </a:schemeClr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rgbClr val="FFC000"/>
                </a:solidFill>
              </a:rPr>
              <a:t>Chinese: Very big or moderately big problems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Very big or moderately big problems</c:v>
                </c:pt>
              </c:strCache>
            </c:strRef>
          </c:tx>
          <c:spPr>
            <a:solidFill>
              <a:schemeClr val="bg1"/>
            </a:solidFill>
            <a:ln w="15875">
              <a:solidFill>
                <a:schemeClr val="bg1"/>
              </a:solidFill>
            </a:ln>
            <a:effectLst/>
          </c:spPr>
          <c:invertIfNegative val="0"/>
          <c:cat>
            <c:strRef>
              <c:f>Sheet1!$B$4:$B$17</c:f>
              <c:strCache>
                <c:ptCount val="14"/>
                <c:pt idx="0">
                  <c:v>corrupt officials</c:v>
                </c:pt>
                <c:pt idx="1">
                  <c:v>rich/poor gap</c:v>
                </c:pt>
                <c:pt idx="2">
                  <c:v>crime</c:v>
                </c:pt>
                <c:pt idx="3">
                  <c:v>safety of medicine</c:v>
                </c:pt>
                <c:pt idx="4">
                  <c:v>safety of food</c:v>
                </c:pt>
                <c:pt idx="5">
                  <c:v>rising prices</c:v>
                </c:pt>
                <c:pt idx="6">
                  <c:v>water pollution</c:v>
                </c:pt>
                <c:pt idx="7">
                  <c:v>air pollution</c:v>
                </c:pt>
                <c:pt idx="8">
                  <c:v>quality of manufactured goods</c:v>
                </c:pt>
                <c:pt idx="9">
                  <c:v>health care</c:v>
                </c:pt>
                <c:pt idx="10">
                  <c:v>unemployment</c:v>
                </c:pt>
                <c:pt idx="11">
                  <c:v>education</c:v>
                </c:pt>
                <c:pt idx="12">
                  <c:v>corrupt businesspeople</c:v>
                </c:pt>
                <c:pt idx="13">
                  <c:v>working conditions</c:v>
                </c:pt>
              </c:strCache>
            </c:strRef>
          </c:cat>
          <c:val>
            <c:numRef>
              <c:f>Sheet1!$C$4:$C$17</c:f>
              <c:numCache>
                <c:formatCode>General</c:formatCode>
                <c:ptCount val="14"/>
                <c:pt idx="0">
                  <c:v>83</c:v>
                </c:pt>
                <c:pt idx="1">
                  <c:v>77</c:v>
                </c:pt>
                <c:pt idx="2">
                  <c:v>75</c:v>
                </c:pt>
                <c:pt idx="3">
                  <c:v>74</c:v>
                </c:pt>
                <c:pt idx="4">
                  <c:v>74</c:v>
                </c:pt>
                <c:pt idx="5">
                  <c:v>74</c:v>
                </c:pt>
                <c:pt idx="6">
                  <c:v>73</c:v>
                </c:pt>
                <c:pt idx="7">
                  <c:v>70</c:v>
                </c:pt>
                <c:pt idx="8">
                  <c:v>69</c:v>
                </c:pt>
                <c:pt idx="9">
                  <c:v>69</c:v>
                </c:pt>
                <c:pt idx="10">
                  <c:v>65</c:v>
                </c:pt>
                <c:pt idx="11">
                  <c:v>64</c:v>
                </c:pt>
                <c:pt idx="12">
                  <c:v>61</c:v>
                </c:pt>
                <c:pt idx="13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0F-4CDF-8019-C92E19B10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8756832"/>
        <c:axId val="248757392"/>
      </c:barChart>
      <c:catAx>
        <c:axId val="248756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757392"/>
        <c:crosses val="autoZero"/>
        <c:auto val="1"/>
        <c:lblAlgn val="ctr"/>
        <c:lblOffset val="100"/>
        <c:noMultiLvlLbl val="0"/>
      </c:catAx>
      <c:valAx>
        <c:axId val="248757392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75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E6384-74B6-4128-B286-04D909A2C60E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1DC2A-3213-4CC1-8022-F84696F90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75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81FE5-86E0-4E48-808D-27347CDF1C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60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of graduates has grown from 316,000 in 1984 to almost 7 million today.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5A96B-E174-4D51-83C8-65622C00C0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7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China is now the number one user of robots – example of </a:t>
            </a:r>
            <a:r>
              <a:rPr lang="en-US" dirty="0" err="1"/>
              <a:t>Midea</a:t>
            </a:r>
            <a:r>
              <a:rPr lang="en-US" dirty="0"/>
              <a:t> factory in Foshan, now 2 workers oversee 4 robots making remote controls, replaced 14 workers, http://english.caixin.com/2015-03-05/100788376.html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5A96B-E174-4D51-83C8-65622C00C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209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just starting – China at 1/11</a:t>
            </a:r>
            <a:r>
              <a:rPr lang="en-US" baseline="30000" dirty="0"/>
              <a:t>th</a:t>
            </a:r>
            <a:r>
              <a:rPr lang="en-US" dirty="0"/>
              <a:t> of the Japanese rate. </a:t>
            </a:r>
            <a:br>
              <a:rPr lang="en-US" dirty="0"/>
            </a:br>
            <a:r>
              <a:rPr lang="en-US" dirty="0"/>
              <a:t>China has gone from fewer</a:t>
            </a:r>
            <a:r>
              <a:rPr lang="en-US" baseline="0" dirty="0"/>
              <a:t> than 4,000 new industrial robots in 2004 to over 27,000 new in 2013 and 32,000 new in 2014 (20% of those installed worldwide); over 200,000 in China today. </a:t>
            </a:r>
          </a:p>
          <a:p>
            <a:r>
              <a:rPr lang="en-US" baseline="0" dirty="0"/>
              <a:t>Foxconn is the heaviest user of robots, with over 10,000. </a:t>
            </a:r>
          </a:p>
          <a:p>
            <a:r>
              <a:rPr lang="en-US" baseline="0" dirty="0"/>
              <a:t> (http://english.caixin.com/2015-03-05/100788376.html); Photos via </a:t>
            </a:r>
            <a:r>
              <a:rPr lang="en-US" dirty="0"/>
              <a:t>Creative Commons license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5A96B-E174-4D51-83C8-65622C00C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44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</a:t>
            </a:r>
            <a:r>
              <a:rPr lang="en-US" dirty="0" err="1"/>
              <a:t>Benewick</a:t>
            </a:r>
            <a:r>
              <a:rPr lang="en-US" dirty="0"/>
              <a:t> and Donald, </a:t>
            </a:r>
            <a:r>
              <a:rPr lang="en-US" i="1" dirty="0"/>
              <a:t>The State of China Atlas</a:t>
            </a:r>
            <a:r>
              <a:rPr lang="en-US" dirty="0"/>
              <a:t>, 2009.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81FE5-86E0-4E48-808D-27347CDF1C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22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Tencent bought Riot Games, employs more than 1,000, bought majority share in 2011 ($400m); remaining share in 2015; also big investor in Activision Blizzard and Epic Games. </a:t>
            </a:r>
          </a:p>
          <a:p>
            <a:endParaRPr lang="en-US" dirty="0"/>
          </a:p>
          <a:p>
            <a:r>
              <a:rPr lang="en-US" dirty="0"/>
              <a:t>Ingram Micro – 650 employed in Riverside, 980 in December. http://www.ocregister.com/2017/05/21/from-box-mover-to-software-maker-ingram-micro-thrives-under-new-owners/ $6 b purchase by HNA</a:t>
            </a:r>
          </a:p>
          <a:p>
            <a:endParaRPr lang="en-US" dirty="0"/>
          </a:p>
          <a:p>
            <a:r>
              <a:rPr lang="en-US" dirty="0" err="1"/>
              <a:t>AppLovin</a:t>
            </a:r>
            <a:r>
              <a:rPr lang="en-US" dirty="0"/>
              <a:t> purchased by Orient </a:t>
            </a:r>
            <a:r>
              <a:rPr lang="en-US" dirty="0" err="1"/>
              <a:t>Hontai</a:t>
            </a:r>
            <a:r>
              <a:rPr lang="en-US" dirty="0"/>
              <a:t> Capital for $1.42 b in 2016  http://fortune.com/2016/09/26/applovin-orient-hontai-capital/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7B5AC-3B91-4F75-9944-4EB63B6C15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301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Tencent bought Riot Games, employs more than 1,000, bought majority share in 2011 ($400m); remaining share in 2015; also big investor in Activision Blizzard and Epic Games. </a:t>
            </a:r>
          </a:p>
          <a:p>
            <a:endParaRPr lang="en-US" dirty="0"/>
          </a:p>
          <a:p>
            <a:r>
              <a:rPr lang="en-US" dirty="0"/>
              <a:t>Ingram Micro – 650 employed in Riverside, 980 in December. http://www.ocregister.com/2017/05/21/from-box-mover-to-software-maker-ingram-micro-thrives-under-new-owners/ $6 b purchase by HNA</a:t>
            </a:r>
          </a:p>
          <a:p>
            <a:endParaRPr lang="en-US" dirty="0"/>
          </a:p>
          <a:p>
            <a:r>
              <a:rPr lang="en-US" dirty="0" err="1"/>
              <a:t>AppLovin</a:t>
            </a:r>
            <a:r>
              <a:rPr lang="en-US" dirty="0"/>
              <a:t> purchased by Orient </a:t>
            </a:r>
            <a:r>
              <a:rPr lang="en-US" dirty="0" err="1"/>
              <a:t>Hontai</a:t>
            </a:r>
            <a:r>
              <a:rPr lang="en-US" dirty="0"/>
              <a:t> Capital for $1.42 b in 2016  http://fortune.com/2016/09/26/applovin-orient-hontai-capital/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7B5AC-3B91-4F75-9944-4EB63B6C15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51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30BD-ACBF-468E-BA71-8ACAD056E3B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F8DC-5DB8-4E40-ABA7-F399DFF3C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4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30BD-ACBF-468E-BA71-8ACAD056E3B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F8DC-5DB8-4E40-ABA7-F399DFF3C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5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30BD-ACBF-468E-BA71-8ACAD056E3B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F8DC-5DB8-4E40-ABA7-F399DFF3C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76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7/26/2017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39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7/26/2017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51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7/26/2017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997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7/26/2017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5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7/26/2017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71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7/26/2017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47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7/26/2017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290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6E86A4C-8E40-4F87-A4F0-01A0687C5742}" type="datetimeFigureOut">
              <a:rPr lang="en-US" smtClean="0"/>
              <a:t>7/26/2017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698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30BD-ACBF-468E-BA71-8ACAD056E3B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F8DC-5DB8-4E40-ABA7-F399DFF3C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5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7/26/2017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220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7/26/2017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873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7/26/2017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986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8C07-E202-45DE-BE66-3AE8F35C664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7808-851F-47F3-8816-4B888C0F0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59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8C07-E202-45DE-BE66-3AE8F35C664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7808-851F-47F3-8816-4B888C0F0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50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8C07-E202-45DE-BE66-3AE8F35C664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7808-851F-47F3-8816-4B888C0F0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83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8C07-E202-45DE-BE66-3AE8F35C664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7808-851F-47F3-8816-4B888C0F0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5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8C07-E202-45DE-BE66-3AE8F35C664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7808-851F-47F3-8816-4B888C0F0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37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8C07-E202-45DE-BE66-3AE8F35C664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7808-851F-47F3-8816-4B888C0F0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69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8C07-E202-45DE-BE66-3AE8F35C664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7808-851F-47F3-8816-4B888C0F0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9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30BD-ACBF-468E-BA71-8ACAD056E3B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F8DC-5DB8-4E40-ABA7-F399DFF3C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209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8C07-E202-45DE-BE66-3AE8F35C664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7808-851F-47F3-8816-4B888C0F0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58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8C07-E202-45DE-BE66-3AE8F35C664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7808-851F-47F3-8816-4B888C0F0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93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8C07-E202-45DE-BE66-3AE8F35C664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7808-851F-47F3-8816-4B888C0F0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36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8C07-E202-45DE-BE66-3AE8F35C664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67808-851F-47F3-8816-4B888C0F0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60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E869-C22D-604E-B81C-DCBD4E356470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1647-FFEE-5047-84AC-90D8D778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1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E869-C22D-604E-B81C-DCBD4E356470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1647-FFEE-5047-84AC-90D8D778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27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E869-C22D-604E-B81C-DCBD4E356470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1647-FFEE-5047-84AC-90D8D778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04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E869-C22D-604E-B81C-DCBD4E356470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1647-FFEE-5047-84AC-90D8D778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2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E869-C22D-604E-B81C-DCBD4E356470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1647-FFEE-5047-84AC-90D8D778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200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E869-C22D-604E-B81C-DCBD4E356470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1647-FFEE-5047-84AC-90D8D778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2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30BD-ACBF-468E-BA71-8ACAD056E3B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F8DC-5DB8-4E40-ABA7-F399DFF3C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70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E869-C22D-604E-B81C-DCBD4E356470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1647-FFEE-5047-84AC-90D8D778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94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E869-C22D-604E-B81C-DCBD4E356470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1647-FFEE-5047-84AC-90D8D778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43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E869-C22D-604E-B81C-DCBD4E356470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1647-FFEE-5047-84AC-90D8D778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86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E869-C22D-604E-B81C-DCBD4E356470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1647-FFEE-5047-84AC-90D8D778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74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E869-C22D-604E-B81C-DCBD4E356470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1647-FFEE-5047-84AC-90D8D778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77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174220-151B-46CD-920C-F59E5B080ABE}" type="datetimeFigureOut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7/26/2017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26F94-5DF4-460B-9406-746AE9E26D96}" type="slidenum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43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174220-151B-46CD-920C-F59E5B080ABE}" type="datetimeFigureOut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7/26/2017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26F94-5DF4-460B-9406-746AE9E26D96}" type="slidenum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144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174220-151B-46CD-920C-F59E5B080ABE}" type="datetimeFigureOut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7/26/2017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26F94-5DF4-460B-9406-746AE9E26D96}" type="slidenum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35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174220-151B-46CD-920C-F59E5B080ABE}" type="datetimeFigureOut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7/26/2017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26F94-5DF4-460B-9406-746AE9E26D96}" type="slidenum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105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174220-151B-46CD-920C-F59E5B080ABE}" type="datetimeFigureOut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7/26/2017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26F94-5DF4-460B-9406-746AE9E26D96}" type="slidenum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99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30BD-ACBF-468E-BA71-8ACAD056E3B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F8DC-5DB8-4E40-ABA7-F399DFF3C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60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174220-151B-46CD-920C-F59E5B080ABE}" type="datetimeFigureOut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7/26/2017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26F94-5DF4-460B-9406-746AE9E26D96}" type="slidenum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81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174220-151B-46CD-920C-F59E5B080ABE}" type="datetimeFigureOut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7/26/2017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26F94-5DF4-460B-9406-746AE9E26D96}" type="slidenum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054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174220-151B-46CD-920C-F59E5B080ABE}" type="datetimeFigureOut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7/26/2017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26F94-5DF4-460B-9406-746AE9E26D96}" type="slidenum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211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174220-151B-46CD-920C-F59E5B080ABE}" type="datetimeFigureOut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7/26/2017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26F94-5DF4-460B-9406-746AE9E26D96}" type="slidenum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796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174220-151B-46CD-920C-F59E5B080ABE}" type="datetimeFigureOut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7/26/2017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26F94-5DF4-460B-9406-746AE9E26D96}" type="slidenum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017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174220-151B-46CD-920C-F59E5B080ABE}" type="datetimeFigureOut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7/26/2017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26F94-5DF4-460B-9406-746AE9E26D96}" type="slidenum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30BD-ACBF-468E-BA71-8ACAD056E3B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F8DC-5DB8-4E40-ABA7-F399DFF3C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4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30BD-ACBF-468E-BA71-8ACAD056E3B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F8DC-5DB8-4E40-ABA7-F399DFF3C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5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30BD-ACBF-468E-BA71-8ACAD056E3B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F8DC-5DB8-4E40-ABA7-F399DFF3C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41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30BD-ACBF-468E-BA71-8ACAD056E3B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F8DC-5DB8-4E40-ABA7-F399DFF3C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4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30BD-ACBF-468E-BA71-8ACAD056E3B9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4F8DC-5DB8-4E40-ABA7-F399DFF3C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5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7/26/2017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4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F8C07-E202-45DE-BE66-3AE8F35C664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67808-851F-47F3-8816-4B888C0F0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6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E869-C22D-604E-B81C-DCBD4E356470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91647-FFEE-5047-84AC-90D8D778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0174220-151B-46CD-920C-F59E5B080ABE}" type="datetimeFigureOut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7/26/2017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C26F94-5DF4-460B-9406-746AE9E26D96}" type="slidenum">
              <a:rPr lang="en-US" smtClean="0">
                <a:solidFill>
                  <a:srgbClr val="FFCC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CC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5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16.png"/><Relationship Id="rId10" Type="http://schemas.openxmlformats.org/officeDocument/2006/relationships/image" Target="../media/image25.jp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9144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Recap and Look Ahead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6500" y="3695700"/>
            <a:ext cx="480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C000"/>
                </a:solidFill>
              </a:rPr>
              <a:t>Clayton Dube  </a:t>
            </a:r>
            <a:r>
              <a:rPr lang="zh-CN" altLang="en-US" sz="2400" b="1" dirty="0">
                <a:solidFill>
                  <a:srgbClr val="FFC000"/>
                </a:solidFill>
              </a:rPr>
              <a:t>杜克雷</a:t>
            </a:r>
            <a:endParaRPr lang="en-US" altLang="zh-CN" sz="2400" b="1" dirty="0">
              <a:solidFill>
                <a:srgbClr val="FFC000"/>
              </a:solidFill>
            </a:endParaRPr>
          </a:p>
          <a:p>
            <a:pPr algn="r"/>
            <a:r>
              <a:rPr lang="en-US" sz="2400" b="1" dirty="0">
                <a:solidFill>
                  <a:srgbClr val="FFC000"/>
                </a:solidFill>
              </a:rPr>
              <a:t>USC U.S.-China Institute </a:t>
            </a:r>
            <a:br>
              <a:rPr lang="en-US" sz="2400" b="1" dirty="0">
                <a:solidFill>
                  <a:srgbClr val="FFC000"/>
                </a:solidFill>
              </a:rPr>
            </a:br>
            <a:r>
              <a:rPr lang="zh-CN" altLang="en-US" sz="2400" b="1" dirty="0">
                <a:solidFill>
                  <a:srgbClr val="FFC000"/>
                </a:solidFill>
              </a:rPr>
              <a:t>南加州大学美中学院</a:t>
            </a:r>
            <a:br>
              <a:rPr lang="en-US" altLang="zh-CN" sz="2400" b="1" dirty="0">
                <a:solidFill>
                  <a:srgbClr val="FFC000"/>
                </a:solidFill>
              </a:rPr>
            </a:br>
            <a:endParaRPr lang="en-US" altLang="zh-CN" sz="2400" b="1" dirty="0">
              <a:solidFill>
                <a:srgbClr val="FFC000"/>
              </a:solidFill>
            </a:endParaRPr>
          </a:p>
          <a:p>
            <a:pPr algn="r"/>
            <a:r>
              <a:rPr lang="en-US" altLang="zh-CN" sz="2400" b="1" dirty="0">
                <a:solidFill>
                  <a:srgbClr val="FFC000"/>
                </a:solidFill>
              </a:rPr>
              <a:t>cdube@usc.edu</a:t>
            </a:r>
            <a:br>
              <a:rPr lang="en-US" altLang="zh-CN" sz="2400" b="1" dirty="0">
                <a:solidFill>
                  <a:srgbClr val="FFC000"/>
                </a:solidFill>
              </a:rPr>
            </a:br>
            <a:r>
              <a:rPr lang="en-US" altLang="zh-CN" sz="2400" b="1" dirty="0">
                <a:solidFill>
                  <a:srgbClr val="FFC000"/>
                </a:solidFill>
              </a:rPr>
              <a:t>@</a:t>
            </a:r>
            <a:r>
              <a:rPr lang="en-US" altLang="zh-CN" sz="2400" b="1" dirty="0" err="1">
                <a:solidFill>
                  <a:srgbClr val="FFC000"/>
                </a:solidFill>
              </a:rPr>
              <a:t>claydube</a:t>
            </a:r>
            <a:br>
              <a:rPr lang="en-US" altLang="zh-CN" sz="2400" b="1" dirty="0">
                <a:solidFill>
                  <a:srgbClr val="FFC000"/>
                </a:solidFill>
              </a:rPr>
            </a:br>
            <a:r>
              <a:rPr lang="en-US" altLang="zh-CN" sz="2400" b="1" dirty="0">
                <a:solidFill>
                  <a:srgbClr val="FFC000"/>
                </a:solidFill>
              </a:rPr>
              <a:t>web: china.usc.edu</a:t>
            </a:r>
            <a:br>
              <a:rPr lang="en-US" altLang="zh-CN" sz="2400" b="1" dirty="0">
                <a:solidFill>
                  <a:srgbClr val="FFC000"/>
                </a:solidFill>
              </a:rPr>
            </a:br>
            <a:endParaRPr lang="en-US" altLang="zh-CN" sz="2400" b="1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634038"/>
            <a:ext cx="377517" cy="30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22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262" y="758951"/>
            <a:ext cx="10723418" cy="5233620"/>
          </a:xfrm>
        </p:spPr>
        <p:txBody>
          <a:bodyPr>
            <a:normAutofit fontScale="90000"/>
          </a:bodyPr>
          <a:lstStyle/>
          <a:p>
            <a:b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II. How does communication technology change China? </a:t>
            </a:r>
            <a:b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    (social level)</a:t>
            </a:r>
            <a:b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A. Social changes</a:t>
            </a:r>
            <a:b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B. Economic changes  </a:t>
            </a:r>
            <a:b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C. Educational changes </a:t>
            </a:r>
            <a:b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D. Political changes</a:t>
            </a:r>
            <a:b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 </a:t>
            </a:r>
            <a:b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Communication technology and innovations greatly transform China from a poor, weak, and disconnected country into an economic better off, strong and fully connected nation. </a:t>
            </a:r>
            <a:b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b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At the social level, communication technology, e.g.,  helps Chinese people make tremendous changes in society, making it a highly connected society; helping China become the second largest economic power in the world. China’s education is making great progress and political changes are also highly observable (major problems remain).  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66" y="68815"/>
            <a:ext cx="4139739" cy="3198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" y="68815"/>
            <a:ext cx="302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QINGWEN DONG</a:t>
            </a:r>
          </a:p>
        </p:txBody>
      </p:sp>
    </p:spTree>
    <p:extLst>
      <p:ext uri="{BB962C8B-B14F-4D97-AF65-F5344CB8AC3E}">
        <p14:creationId xmlns:p14="http://schemas.microsoft.com/office/powerpoint/2010/main" val="4134090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885" y="448887"/>
            <a:ext cx="10839796" cy="5660968"/>
          </a:xfrm>
        </p:spPr>
        <p:txBody>
          <a:bodyPr>
            <a:noAutofit/>
          </a:bodyPr>
          <a:lstStyle/>
          <a:p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A. Social changes</a:t>
            </a: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Communication technology greatly helps people get data, </a:t>
            </a: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information, knowledge and wisdom </a:t>
            </a: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A scholar described how people are involved with WeChat: </a:t>
            </a: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“At every point of your daily contact with the world, </a:t>
            </a: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from morning until night.” </a:t>
            </a: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	</a:t>
            </a: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Impacts on social changes: </a:t>
            </a: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1. A highly frequent social interaction; </a:t>
            </a: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2. More people are connected through a mobile device ; </a:t>
            </a: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3. People tend to be socialized by opinion leaders; </a:t>
            </a: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4. High explosion of information challenges media users </a:t>
            </a: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     reducing the differences between urban and rural areas; </a:t>
            </a: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5) Empowering minority like women, young and ethnic </a:t>
            </a:r>
            <a:b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</a:br>
            <a:r>
              <a:rPr lang="en-US" sz="24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     groups of people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940084" y="5992571"/>
            <a:ext cx="10040903" cy="46473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845" y="216130"/>
            <a:ext cx="3783036" cy="6118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" y="68815"/>
            <a:ext cx="302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QINGWEN DONG</a:t>
            </a:r>
          </a:p>
        </p:txBody>
      </p:sp>
    </p:spTree>
    <p:extLst>
      <p:ext uri="{BB962C8B-B14F-4D97-AF65-F5344CB8AC3E}">
        <p14:creationId xmlns:p14="http://schemas.microsoft.com/office/powerpoint/2010/main" val="3172934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hina-east-w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00" y="2347050"/>
            <a:ext cx="5355600" cy="397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90800" y="685801"/>
            <a:ext cx="63246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FFC000"/>
                </a:solidFill>
              </a:rPr>
              <a:t>Contemporary China</a:t>
            </a:r>
            <a:br>
              <a:rPr lang="en-US" sz="2000" b="1" kern="0" dirty="0">
                <a:solidFill>
                  <a:srgbClr val="FFC000"/>
                </a:solidFill>
              </a:rPr>
            </a:br>
            <a:br>
              <a:rPr lang="en-US" sz="2000" b="1" kern="0" dirty="0">
                <a:solidFill>
                  <a:srgbClr val="FFC000"/>
                </a:solidFill>
              </a:rPr>
            </a:br>
            <a:r>
              <a:rPr lang="en-US" sz="2000" b="1" kern="0" dirty="0">
                <a:solidFill>
                  <a:srgbClr val="FFC000"/>
                </a:solidFill>
              </a:rPr>
              <a:t>	East   45% of the land, 94% of the people</a:t>
            </a:r>
            <a:br>
              <a:rPr lang="en-US" sz="2000" b="1" kern="0" dirty="0">
                <a:solidFill>
                  <a:srgbClr val="FFC000"/>
                </a:solidFill>
              </a:rPr>
            </a:br>
            <a:r>
              <a:rPr lang="en-US" sz="2000" b="1" kern="0" dirty="0">
                <a:solidFill>
                  <a:srgbClr val="FFC000"/>
                </a:solidFill>
              </a:rPr>
              <a:t>	West  55% of the land, 6% of the people </a:t>
            </a:r>
          </a:p>
        </p:txBody>
      </p:sp>
    </p:spTree>
    <p:extLst>
      <p:ext uri="{BB962C8B-B14F-4D97-AF65-F5344CB8AC3E}">
        <p14:creationId xmlns:p14="http://schemas.microsoft.com/office/powerpoint/2010/main" val="205819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rural-urban-inequality-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66676"/>
            <a:ext cx="752475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714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04800"/>
            <a:ext cx="6286500" cy="6286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D510EE-D587-4AEF-9A53-8DE33E7DC95B}"/>
              </a:ext>
            </a:extLst>
          </p:cNvPr>
          <p:cNvSpPr txBox="1"/>
          <p:nvPr/>
        </p:nvSpPr>
        <p:spPr>
          <a:xfrm>
            <a:off x="8763000" y="6324601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"/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1746562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074" y="367077"/>
            <a:ext cx="10909852" cy="1325563"/>
          </a:xfrm>
        </p:spPr>
        <p:txBody>
          <a:bodyPr>
            <a:noAutofit/>
          </a:bodyPr>
          <a:lstStyle/>
          <a:p>
            <a:r>
              <a:rPr lang="en-US" sz="5000" b="1" u="sng" dirty="0"/>
              <a:t>Phases in China-Silicon Valley Relationship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297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Dependence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(1994– 2001)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Competition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(2002-2015)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Segmentation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&amp;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Synergy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(2016-Present)</a:t>
            </a:r>
          </a:p>
        </p:txBody>
      </p:sp>
      <p:cxnSp>
        <p:nvCxnSpPr>
          <p:cNvPr id="5" name="Elbow Connector 4"/>
          <p:cNvCxnSpPr/>
          <p:nvPr/>
        </p:nvCxnSpPr>
        <p:spPr>
          <a:xfrm>
            <a:off x="3334066" y="2091592"/>
            <a:ext cx="914400" cy="2011680"/>
          </a:xfrm>
          <a:prstGeom prst="bentConnector3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7658731" y="4103272"/>
            <a:ext cx="914400" cy="1645920"/>
          </a:xfrm>
          <a:prstGeom prst="bentConnector3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85763" y="100013"/>
            <a:ext cx="3862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MATT SHEEHAN</a:t>
            </a:r>
          </a:p>
        </p:txBody>
      </p:sp>
    </p:spTree>
    <p:extLst>
      <p:ext uri="{BB962C8B-B14F-4D97-AF65-F5344CB8AC3E}">
        <p14:creationId xmlns:p14="http://schemas.microsoft.com/office/powerpoint/2010/main" val="966931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u="sng" dirty="0"/>
              <a:t>Competition (2001-2015)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8" y="4070278"/>
            <a:ext cx="3593689" cy="21814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46" y="4466731"/>
            <a:ext cx="3884328" cy="1329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46" y="1690688"/>
            <a:ext cx="3778419" cy="2115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8" y="2040226"/>
            <a:ext cx="3496785" cy="13987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2495762"/>
            <a:ext cx="826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0" y="4776273"/>
            <a:ext cx="9323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763" y="100013"/>
            <a:ext cx="3862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MATT SHEEHAN</a:t>
            </a:r>
          </a:p>
        </p:txBody>
      </p:sp>
    </p:spTree>
    <p:extLst>
      <p:ext uri="{BB962C8B-B14F-4D97-AF65-F5344CB8AC3E}">
        <p14:creationId xmlns:p14="http://schemas.microsoft.com/office/powerpoint/2010/main" val="893351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2887" y="414338"/>
            <a:ext cx="3086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Crocodile in the Yangtze</a:t>
            </a:r>
            <a:br>
              <a:rPr lang="en-US" dirty="0"/>
            </a:br>
            <a:r>
              <a:rPr lang="en-US" dirty="0"/>
              <a:t>Porter </a:t>
            </a:r>
            <a:r>
              <a:rPr lang="en-US" dirty="0" err="1"/>
              <a:t>Erisman</a:t>
            </a:r>
            <a:r>
              <a:rPr lang="en-US" dirty="0"/>
              <a:t>, 2012</a:t>
            </a:r>
          </a:p>
        </p:txBody>
      </p:sp>
      <p:pic>
        <p:nvPicPr>
          <p:cNvPr id="12" name="Crocodile in the Yangtze - Trailer [SD, 854x480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1143000"/>
            <a:ext cx="6248400" cy="4572000"/>
          </a:xfrm>
          <a:prstGeom prst="rect">
            <a:avLst/>
          </a:prstGeom>
        </p:spPr>
      </p:pic>
      <p:pic>
        <p:nvPicPr>
          <p:cNvPr id="13" name="Crocodile in the Yangtze - Trailer [SD, 854x480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1143000"/>
            <a:ext cx="6248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5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701" y="27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/>
              <a:t>The New Paradigm</a:t>
            </a:r>
          </a:p>
        </p:txBody>
      </p:sp>
      <p:sp>
        <p:nvSpPr>
          <p:cNvPr id="4" name="Left-Right Arrow 3"/>
          <p:cNvSpPr/>
          <p:nvPr/>
        </p:nvSpPr>
        <p:spPr>
          <a:xfrm>
            <a:off x="3693460" y="1633106"/>
            <a:ext cx="4159624" cy="1054387"/>
          </a:xfrm>
          <a:prstGeom prst="left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7510" y="1867911"/>
            <a:ext cx="1351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</a:p>
        </p:txBody>
      </p:sp>
      <p:sp>
        <p:nvSpPr>
          <p:cNvPr id="7" name="Left-Right Arrow 6"/>
          <p:cNvSpPr/>
          <p:nvPr/>
        </p:nvSpPr>
        <p:spPr>
          <a:xfrm>
            <a:off x="3693460" y="2833476"/>
            <a:ext cx="4159624" cy="1054387"/>
          </a:xfrm>
          <a:prstGeom prst="left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eft-Right Arrow 7"/>
          <p:cNvSpPr/>
          <p:nvPr/>
        </p:nvSpPr>
        <p:spPr>
          <a:xfrm>
            <a:off x="3693460" y="4033846"/>
            <a:ext cx="4159624" cy="1054387"/>
          </a:xfrm>
          <a:prstGeom prst="left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7437" y="3068281"/>
            <a:ext cx="1381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Money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5458" y="4268651"/>
            <a:ext cx="1085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Ideas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04"/>
          <a:stretch/>
        </p:blipFill>
        <p:spPr>
          <a:xfrm>
            <a:off x="210432" y="1702905"/>
            <a:ext cx="3386156" cy="3291964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67" y="1702905"/>
            <a:ext cx="4358933" cy="3220320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8" y="4890534"/>
            <a:ext cx="1783058" cy="10823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21" y="5348835"/>
            <a:ext cx="1558112" cy="8721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685" y="5490972"/>
            <a:ext cx="1241233" cy="12051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18" y="5538194"/>
            <a:ext cx="1197773" cy="1197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794" y="4385918"/>
            <a:ext cx="1245769" cy="10092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3" y="5786922"/>
            <a:ext cx="1030127" cy="10301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699095" y="5796426"/>
            <a:ext cx="2069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Companies</a:t>
            </a:r>
          </a:p>
        </p:txBody>
      </p:sp>
      <p:sp>
        <p:nvSpPr>
          <p:cNvPr id="28" name="Curved Right Arrow 27"/>
          <p:cNvSpPr/>
          <p:nvPr/>
        </p:nvSpPr>
        <p:spPr>
          <a:xfrm>
            <a:off x="6953414" y="5480010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urved Left Arrow 28"/>
          <p:cNvSpPr/>
          <p:nvPr/>
        </p:nvSpPr>
        <p:spPr>
          <a:xfrm>
            <a:off x="3887629" y="5498805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6" t="7502" r="23176" b="22497"/>
          <a:stretch/>
        </p:blipFill>
        <p:spPr>
          <a:xfrm>
            <a:off x="8950933" y="5382699"/>
            <a:ext cx="1668276" cy="13532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17933" r="31785" b="18009"/>
          <a:stretch/>
        </p:blipFill>
        <p:spPr>
          <a:xfrm>
            <a:off x="1499845" y="5572654"/>
            <a:ext cx="1051182" cy="12291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5763" y="100013"/>
            <a:ext cx="3862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MATT SHEEHAN</a:t>
            </a:r>
          </a:p>
        </p:txBody>
      </p:sp>
    </p:spTree>
    <p:extLst>
      <p:ext uri="{BB962C8B-B14F-4D97-AF65-F5344CB8AC3E}">
        <p14:creationId xmlns:p14="http://schemas.microsoft.com/office/powerpoint/2010/main" val="1680932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6A8E0A-1392-4850-8AC5-DC8C4106FCEB}"/>
              </a:ext>
            </a:extLst>
          </p:cNvPr>
          <p:cNvSpPr txBox="1"/>
          <p:nvPr/>
        </p:nvSpPr>
        <p:spPr>
          <a:xfrm>
            <a:off x="6971490" y="1381328"/>
            <a:ext cx="2966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C00"/>
                </a:solidFill>
                <a:latin typeface="Calibri"/>
              </a:rPr>
              <a:t>California jobs in 585</a:t>
            </a:r>
            <a:br>
              <a:rPr lang="en-US" dirty="0">
                <a:solidFill>
                  <a:srgbClr val="FFCC00"/>
                </a:solidFill>
                <a:latin typeface="Calibri"/>
              </a:rPr>
            </a:br>
            <a:r>
              <a:rPr lang="en-US" dirty="0">
                <a:solidFill>
                  <a:srgbClr val="FFCC00"/>
                </a:solidFill>
                <a:latin typeface="Calibri"/>
              </a:rPr>
              <a:t>Chinese-owned firms:</a:t>
            </a:r>
          </a:p>
          <a:p>
            <a:r>
              <a:rPr lang="en-US" dirty="0">
                <a:solidFill>
                  <a:srgbClr val="FFCC00"/>
                </a:solidFill>
                <a:latin typeface="Calibri"/>
              </a:rPr>
              <a:t>18,300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3187C-ED14-4329-ABCF-8D809A768F49}"/>
              </a:ext>
            </a:extLst>
          </p:cNvPr>
          <p:cNvSpPr txBox="1"/>
          <p:nvPr/>
        </p:nvSpPr>
        <p:spPr>
          <a:xfrm>
            <a:off x="7910614" y="5788277"/>
            <a:ext cx="2509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Calibri"/>
              </a:rPr>
              <a:t>Riot Games</a:t>
            </a:r>
            <a:br>
              <a:rPr lang="en-US" sz="1400" i="1" dirty="0">
                <a:solidFill>
                  <a:srgbClr val="FFFFFF"/>
                </a:solidFill>
                <a:latin typeface="Calibri"/>
              </a:rPr>
            </a:br>
            <a:r>
              <a:rPr lang="en-US" sz="1400" i="1" dirty="0">
                <a:solidFill>
                  <a:srgbClr val="FFFFFF"/>
                </a:solidFill>
                <a:latin typeface="Calibri"/>
              </a:rPr>
              <a:t>OC Register</a:t>
            </a:r>
            <a:r>
              <a:rPr lang="en-US" sz="1400" dirty="0">
                <a:solidFill>
                  <a:srgbClr val="FFFFFF"/>
                </a:solidFill>
                <a:latin typeface="Calibri"/>
              </a:rPr>
              <a:t>, May 2017</a:t>
            </a:r>
            <a:br>
              <a:rPr lang="en-US" sz="1400" dirty="0">
                <a:solidFill>
                  <a:srgbClr val="FFFFFF"/>
                </a:solidFill>
                <a:latin typeface="Calibri"/>
              </a:rPr>
            </a:br>
            <a:r>
              <a:rPr lang="en-US" sz="1400" dirty="0" err="1">
                <a:solidFill>
                  <a:srgbClr val="FFFFFF"/>
                </a:solidFill>
                <a:latin typeface="Calibri"/>
              </a:rPr>
              <a:t>AppLovin</a:t>
            </a:r>
            <a:br>
              <a:rPr lang="en-US" sz="1400" dirty="0">
                <a:solidFill>
                  <a:srgbClr val="FFFFFF"/>
                </a:solidFill>
                <a:latin typeface="Calibri"/>
              </a:rPr>
            </a:br>
            <a:r>
              <a:rPr lang="en-US" sz="1400" dirty="0">
                <a:solidFill>
                  <a:srgbClr val="FFFFFF"/>
                </a:solidFill>
                <a:latin typeface="Calibri"/>
              </a:rPr>
              <a:t>Rhodium Group,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DABD6-5B40-42F8-B717-CF862E989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80" y="164949"/>
            <a:ext cx="5045413" cy="2842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4FAA9B-6384-4DD3-A707-73FCAA1895CF}"/>
              </a:ext>
            </a:extLst>
          </p:cNvPr>
          <p:cNvSpPr txBox="1"/>
          <p:nvPr/>
        </p:nvSpPr>
        <p:spPr>
          <a:xfrm>
            <a:off x="2146570" y="301557"/>
            <a:ext cx="127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C00"/>
                </a:solidFill>
                <a:latin typeface="Calibri"/>
              </a:rPr>
              <a:t>2011/2015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23D7D5-B894-46C7-BD18-72393B7FC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096" y="2483492"/>
            <a:ext cx="4756254" cy="3168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974397-C2DD-46FC-950C-BDBF62D60AAE}"/>
              </a:ext>
            </a:extLst>
          </p:cNvPr>
          <p:cNvSpPr txBox="1"/>
          <p:nvPr/>
        </p:nvSpPr>
        <p:spPr>
          <a:xfrm>
            <a:off x="6008451" y="2637865"/>
            <a:ext cx="1245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/>
              </a:rPr>
              <a:t>2016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E05195-9545-4C33-AE05-6BAB883F8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280" y="3730963"/>
            <a:ext cx="4853767" cy="29324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EC682C-C0B2-4A8F-9B3E-90A906A2AFFA}"/>
              </a:ext>
            </a:extLst>
          </p:cNvPr>
          <p:cNvSpPr txBox="1"/>
          <p:nvPr/>
        </p:nvSpPr>
        <p:spPr>
          <a:xfrm>
            <a:off x="2302213" y="3730963"/>
            <a:ext cx="963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667267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5" y="1062038"/>
            <a:ext cx="561975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28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BA3BF-0534-4A80-8B46-88F05ECA22E7}"/>
              </a:ext>
            </a:extLst>
          </p:cNvPr>
          <p:cNvSpPr txBox="1"/>
          <p:nvPr/>
        </p:nvSpPr>
        <p:spPr>
          <a:xfrm>
            <a:off x="1932561" y="226525"/>
            <a:ext cx="572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C00"/>
                </a:solidFill>
                <a:latin typeface="Calibri"/>
              </a:rPr>
              <a:t>Committee on Foreign Investment in the US (CFIUS)</a:t>
            </a:r>
            <a:br>
              <a:rPr lang="en-US" dirty="0">
                <a:solidFill>
                  <a:srgbClr val="FFCC00"/>
                </a:solidFill>
                <a:latin typeface="Calibri"/>
              </a:rPr>
            </a:br>
            <a:r>
              <a:rPr lang="zh-CN" altLang="en-US" dirty="0">
                <a:solidFill>
                  <a:srgbClr val="FFCC00"/>
                </a:solidFill>
                <a:latin typeface="Calibri"/>
                <a:ea typeface="宋体" panose="02010600030101010101" pitchFamily="2" charset="-122"/>
              </a:rPr>
              <a:t>美国外资投资委员会</a:t>
            </a:r>
            <a:endParaRPr lang="en-US" dirty="0">
              <a:solidFill>
                <a:srgbClr val="FFCC00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D65940-1089-40D2-A77A-65394F550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49" y="3147457"/>
            <a:ext cx="6215100" cy="3420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601ABD-42A9-4D98-8762-C074F3DEF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506" y="996680"/>
            <a:ext cx="76200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27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na Owns Us [HD, 72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85033" y="113016"/>
            <a:ext cx="4685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C00"/>
                </a:solidFill>
                <a:latin typeface="Calibri"/>
              </a:rPr>
              <a:t>China Owns US</a:t>
            </a:r>
            <a:br>
              <a:rPr lang="en-US" sz="2000" b="1" dirty="0">
                <a:solidFill>
                  <a:srgbClr val="FFCC00"/>
                </a:solidFill>
                <a:latin typeface="Calibri"/>
              </a:rPr>
            </a:br>
            <a:r>
              <a:rPr lang="en-US" sz="2000" b="1" dirty="0">
                <a:solidFill>
                  <a:srgbClr val="FFCC00"/>
                </a:solidFill>
                <a:latin typeface="Calibri"/>
              </a:rPr>
              <a:t>Rick Berman</a:t>
            </a:r>
          </a:p>
        </p:txBody>
      </p:sp>
    </p:spTree>
    <p:extLst>
      <p:ext uri="{BB962C8B-B14F-4D97-AF65-F5344CB8AC3E}">
        <p14:creationId xmlns:p14="http://schemas.microsoft.com/office/powerpoint/2010/main" val="164998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1C99A76-5D5C-4926-B17D-FE0F3F8B6A7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50461" y="476655"/>
          <a:ext cx="8727027" cy="519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F48A9E4-0A76-499A-8C63-E0780E9BA582}"/>
              </a:ext>
            </a:extLst>
          </p:cNvPr>
          <p:cNvSpPr txBox="1"/>
          <p:nvPr/>
        </p:nvSpPr>
        <p:spPr>
          <a:xfrm>
            <a:off x="7681609" y="6225703"/>
            <a:ext cx="249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Calibri"/>
              </a:rPr>
              <a:t>Pew Research Center, 2016</a:t>
            </a:r>
          </a:p>
        </p:txBody>
      </p:sp>
    </p:spTree>
    <p:extLst>
      <p:ext uri="{BB962C8B-B14F-4D97-AF65-F5344CB8AC3E}">
        <p14:creationId xmlns:p14="http://schemas.microsoft.com/office/powerpoint/2010/main" val="2506545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567" y="1016175"/>
            <a:ext cx="8138865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03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762000"/>
            <a:ext cx="7010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slogans, but also</a:t>
            </a:r>
          </a:p>
          <a:p>
            <a:endParaRPr lang="en-US" sz="3200" dirty="0">
              <a:solidFill>
                <a:srgbClr val="FFC000"/>
              </a:solidFill>
            </a:endParaRPr>
          </a:p>
          <a:p>
            <a:r>
              <a:rPr lang="en-US" sz="3200" dirty="0">
                <a:solidFill>
                  <a:srgbClr val="FFC000"/>
                </a:solidFill>
              </a:rPr>
              <a:t>	economic imperative</a:t>
            </a:r>
          </a:p>
          <a:p>
            <a:endParaRPr lang="en-US" sz="3200" dirty="0">
              <a:solidFill>
                <a:srgbClr val="FFC000"/>
              </a:solidFill>
            </a:endParaRPr>
          </a:p>
          <a:p>
            <a:endParaRPr lang="en-US" sz="3200" dirty="0">
              <a:solidFill>
                <a:srgbClr val="FFC000"/>
              </a:solidFill>
            </a:endParaRPr>
          </a:p>
          <a:p>
            <a:r>
              <a:rPr lang="en-US" sz="3200" dirty="0">
                <a:solidFill>
                  <a:srgbClr val="FFC000"/>
                </a:solidFill>
              </a:rPr>
              <a:t>	domestic political imperative</a:t>
            </a:r>
          </a:p>
          <a:p>
            <a:endParaRPr lang="en-US" sz="3200" dirty="0">
              <a:solidFill>
                <a:srgbClr val="FFC000"/>
              </a:solidFill>
            </a:endParaRPr>
          </a:p>
          <a:p>
            <a:endParaRPr lang="en-US" sz="3200" dirty="0">
              <a:solidFill>
                <a:srgbClr val="FFC000"/>
              </a:solidFill>
            </a:endParaRPr>
          </a:p>
          <a:p>
            <a:r>
              <a:rPr lang="en-US" sz="3200" dirty="0">
                <a:solidFill>
                  <a:srgbClr val="FFC000"/>
                </a:solidFill>
              </a:rPr>
              <a:t>	geopolitical imperative</a:t>
            </a:r>
          </a:p>
          <a:p>
            <a:endParaRPr lang="en-US" sz="3200" dirty="0">
              <a:solidFill>
                <a:srgbClr val="FFC000"/>
              </a:solidFill>
            </a:endParaRPr>
          </a:p>
          <a:p>
            <a:r>
              <a:rPr lang="en-US" sz="3200" dirty="0">
                <a:solidFill>
                  <a:srgbClr val="FFC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1357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383116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China’s Changing Population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00" y="13716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MUCH slower population growth</a:t>
            </a:r>
          </a:p>
          <a:p>
            <a:r>
              <a:rPr lang="en-US" sz="2000" b="1" dirty="0"/>
              <a:t>	</a:t>
            </a:r>
            <a:r>
              <a:rPr lang="en-US" sz="2000" b="1" dirty="0">
                <a:solidFill>
                  <a:srgbClr val="FFCC99"/>
                </a:solidFill>
              </a:rPr>
              <a:t>1991-2000   </a:t>
            </a:r>
            <a:r>
              <a:rPr lang="en-US" sz="2000" b="1" dirty="0" err="1">
                <a:solidFill>
                  <a:srgbClr val="FFCC99"/>
                </a:solidFill>
              </a:rPr>
              <a:t>ave.</a:t>
            </a:r>
            <a:r>
              <a:rPr lang="en-US" sz="2000" b="1" dirty="0">
                <a:solidFill>
                  <a:srgbClr val="FFCC99"/>
                </a:solidFill>
              </a:rPr>
              <a:t> annual increase 1.07%</a:t>
            </a:r>
            <a:br>
              <a:rPr lang="en-US" sz="2000" b="1" dirty="0">
                <a:solidFill>
                  <a:srgbClr val="FFCC99"/>
                </a:solidFill>
              </a:rPr>
            </a:br>
            <a:r>
              <a:rPr lang="en-US" sz="2000" b="1" dirty="0">
                <a:solidFill>
                  <a:srgbClr val="FFCC99"/>
                </a:solidFill>
              </a:rPr>
              <a:t>	2000-2010   0.57%</a:t>
            </a:r>
          </a:p>
          <a:p>
            <a:r>
              <a:rPr lang="en-US" sz="2000" b="1" dirty="0">
                <a:solidFill>
                  <a:srgbClr val="FFCC99"/>
                </a:solidFill>
              </a:rPr>
              <a:t>	2011-2016   0.45%</a:t>
            </a:r>
          </a:p>
          <a:p>
            <a:endParaRPr lang="en-US" sz="2000" b="1" dirty="0">
              <a:solidFill>
                <a:srgbClr val="FFCC99"/>
              </a:solidFill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FEWER young people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	</a:t>
            </a:r>
            <a:r>
              <a:rPr lang="en-US" sz="2000" b="1" dirty="0">
                <a:solidFill>
                  <a:srgbClr val="FFCC99"/>
                </a:solidFill>
              </a:rPr>
              <a:t>1990  29% 14 and under</a:t>
            </a:r>
            <a:br>
              <a:rPr lang="en-US" sz="2000" b="1" dirty="0">
                <a:solidFill>
                  <a:srgbClr val="FFCC99"/>
                </a:solidFill>
              </a:rPr>
            </a:br>
            <a:r>
              <a:rPr lang="en-US" sz="2000" b="1" dirty="0">
                <a:solidFill>
                  <a:srgbClr val="FFCC99"/>
                </a:solidFill>
              </a:rPr>
              <a:t>	2000  23% </a:t>
            </a:r>
            <a:br>
              <a:rPr lang="en-US" sz="2000" b="1" dirty="0">
                <a:solidFill>
                  <a:srgbClr val="FFCC99"/>
                </a:solidFill>
              </a:rPr>
            </a:br>
            <a:r>
              <a:rPr lang="en-US" sz="2000" b="1" dirty="0">
                <a:solidFill>
                  <a:srgbClr val="FFCC99"/>
                </a:solidFill>
              </a:rPr>
              <a:t>	2010  17% </a:t>
            </a:r>
            <a:br>
              <a:rPr lang="en-US" sz="2000" b="1" dirty="0">
                <a:solidFill>
                  <a:srgbClr val="FFCC99"/>
                </a:solidFill>
              </a:rPr>
            </a:br>
            <a:r>
              <a:rPr lang="en-US" sz="2000" b="1" dirty="0">
                <a:solidFill>
                  <a:srgbClr val="FFCC99"/>
                </a:solidFill>
              </a:rPr>
              <a:t>	2016  17%</a:t>
            </a:r>
            <a:br>
              <a:rPr lang="en-US" sz="2000" b="1" dirty="0">
                <a:solidFill>
                  <a:srgbClr val="FFCC99"/>
                </a:solidFill>
              </a:rPr>
            </a:br>
            <a:endParaRPr lang="en-US" sz="2000" b="1" dirty="0">
              <a:solidFill>
                <a:srgbClr val="FFC000"/>
              </a:solidFill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MORE older people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	</a:t>
            </a:r>
            <a:r>
              <a:rPr lang="en-US" sz="2000" b="1" dirty="0">
                <a:solidFill>
                  <a:srgbClr val="FFCC99"/>
                </a:solidFill>
              </a:rPr>
              <a:t>1990  5.6% 65 and older</a:t>
            </a:r>
            <a:br>
              <a:rPr lang="en-US" sz="2000" b="1" dirty="0">
                <a:solidFill>
                  <a:srgbClr val="FFCC99"/>
                </a:solidFill>
              </a:rPr>
            </a:br>
            <a:r>
              <a:rPr lang="en-US" sz="2000" b="1" dirty="0">
                <a:solidFill>
                  <a:srgbClr val="FFCC99"/>
                </a:solidFill>
              </a:rPr>
              <a:t>	2000  7%</a:t>
            </a:r>
            <a:br>
              <a:rPr lang="en-US" sz="2000" b="1" dirty="0">
                <a:solidFill>
                  <a:srgbClr val="FFCC99"/>
                </a:solidFill>
              </a:rPr>
            </a:br>
            <a:r>
              <a:rPr lang="en-US" sz="2000" b="1" dirty="0">
                <a:solidFill>
                  <a:srgbClr val="FFCC99"/>
                </a:solidFill>
              </a:rPr>
              <a:t>	2010  8.9%</a:t>
            </a:r>
          </a:p>
          <a:p>
            <a:r>
              <a:rPr lang="en-US" sz="2000" b="1" dirty="0">
                <a:solidFill>
                  <a:srgbClr val="FFCC99"/>
                </a:solidFill>
              </a:rPr>
              <a:t>	2016  10.3%</a:t>
            </a:r>
          </a:p>
        </p:txBody>
      </p:sp>
    </p:spTree>
    <p:extLst>
      <p:ext uri="{BB962C8B-B14F-4D97-AF65-F5344CB8AC3E}">
        <p14:creationId xmlns:p14="http://schemas.microsoft.com/office/powerpoint/2010/main" val="21722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1676400" y="152401"/>
          <a:ext cx="8763000" cy="5581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248400" y="602998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China National Bureau of Statistics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China Ministry of Education</a:t>
            </a:r>
          </a:p>
        </p:txBody>
      </p:sp>
    </p:spTree>
    <p:extLst>
      <p:ext uri="{BB962C8B-B14F-4D97-AF65-F5344CB8AC3E}">
        <p14:creationId xmlns:p14="http://schemas.microsoft.com/office/powerpoint/2010/main" val="621715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676400" y="76200"/>
          <a:ext cx="88392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6233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80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1"/>
            <a:ext cx="9156700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15200" y="6248401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"/>
              </a:rPr>
              <a:t>Clayton Dube, 1991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4876801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Calibri"/>
              </a:rPr>
              <a:t>from farm to factory</a:t>
            </a:r>
            <a:br>
              <a:rPr lang="en-US" sz="2400" b="1" dirty="0">
                <a:solidFill>
                  <a:srgbClr val="FFC000"/>
                </a:solidFill>
                <a:latin typeface="Calibri"/>
              </a:rPr>
            </a:br>
            <a:r>
              <a:rPr lang="en-US" sz="2400" b="1" dirty="0">
                <a:solidFill>
                  <a:srgbClr val="FFC000"/>
                </a:solidFill>
                <a:latin typeface="Calibri"/>
              </a:rPr>
              <a:t>	</a:t>
            </a:r>
            <a:r>
              <a:rPr lang="en-US" sz="2400" b="1" dirty="0" err="1">
                <a:solidFill>
                  <a:srgbClr val="FFC000"/>
                </a:solidFill>
                <a:latin typeface="Calibri"/>
              </a:rPr>
              <a:t>Loutang</a:t>
            </a:r>
            <a:r>
              <a:rPr lang="en-US" sz="2400" b="1" dirty="0">
                <a:solidFill>
                  <a:srgbClr val="FFC000"/>
                </a:solidFill>
                <a:latin typeface="Calibri"/>
              </a:rPr>
              <a:t>, Shanghai  </a:t>
            </a:r>
            <a:r>
              <a:rPr lang="zh-CN" altLang="en-US" sz="2400" b="1" dirty="0">
                <a:solidFill>
                  <a:srgbClr val="FFC000"/>
                </a:solidFill>
                <a:latin typeface="Calibri"/>
                <a:ea typeface="宋体" panose="02010600030101010101" pitchFamily="2" charset="-122"/>
              </a:rPr>
              <a:t>娄塘镇， 嘉定县 </a:t>
            </a:r>
            <a:r>
              <a:rPr lang="en-US" altLang="zh-CN" sz="2400" b="1" dirty="0">
                <a:solidFill>
                  <a:srgbClr val="FFC000"/>
                </a:solidFill>
                <a:latin typeface="Calibri"/>
                <a:ea typeface="宋体" panose="02010600030101010101" pitchFamily="2" charset="-122"/>
              </a:rPr>
              <a:t>(</a:t>
            </a:r>
            <a:r>
              <a:rPr lang="zh-CN" altLang="en-US" sz="2400" b="1" dirty="0">
                <a:solidFill>
                  <a:srgbClr val="FFC000"/>
                </a:solidFill>
                <a:latin typeface="Calibri"/>
                <a:ea typeface="宋体" panose="02010600030101010101" pitchFamily="2" charset="-122"/>
              </a:rPr>
              <a:t>区</a:t>
            </a:r>
            <a:r>
              <a:rPr lang="en-US" altLang="zh-CN" sz="2400" b="1" dirty="0">
                <a:solidFill>
                  <a:srgbClr val="FFC000"/>
                </a:solidFill>
                <a:latin typeface="Calibri"/>
                <a:ea typeface="宋体" panose="02010600030101010101" pitchFamily="2" charset="-122"/>
              </a:rPr>
              <a:t>)</a:t>
            </a:r>
            <a:endParaRPr lang="en-US" sz="2400" b="1" dirty="0">
              <a:solidFill>
                <a:srgbClr val="FFC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2761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8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5834825" cy="3872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0" y="228601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Calibri"/>
              </a:rPr>
              <a:t>China now the largest market for industrial robots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200400"/>
            <a:ext cx="487680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5782" y="4038600"/>
            <a:ext cx="2895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Calibri"/>
              </a:rPr>
              <a:t>Tianjin robot arm training</a:t>
            </a:r>
            <a:br>
              <a:rPr lang="en-US" b="1" dirty="0">
                <a:solidFill>
                  <a:srgbClr val="FFC000"/>
                </a:solidFill>
                <a:latin typeface="Calibri"/>
              </a:rPr>
            </a:br>
            <a:br>
              <a:rPr lang="en-US" b="1" dirty="0">
                <a:solidFill>
                  <a:srgbClr val="FFC000"/>
                </a:solidFill>
                <a:latin typeface="Calibri"/>
              </a:rPr>
            </a:br>
            <a:r>
              <a:rPr lang="en-US" sz="1400" dirty="0">
                <a:solidFill>
                  <a:prstClr val="white"/>
                </a:solidFill>
                <a:latin typeface="Calibri"/>
              </a:rPr>
              <a:t>Mitch Altman, 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9400" y="579120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white"/>
                </a:solidFill>
                <a:latin typeface="Calibri"/>
              </a:rPr>
              <a:t>Cory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Grenier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2897610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2987" y="385763"/>
            <a:ext cx="3057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Innovation</a:t>
            </a:r>
            <a:br>
              <a:rPr lang="en-US" sz="2800" b="1" dirty="0">
                <a:solidFill>
                  <a:srgbClr val="FFC000"/>
                </a:solidFill>
              </a:rPr>
            </a:br>
            <a:r>
              <a:rPr lang="en-US" sz="2800" b="1" dirty="0">
                <a:solidFill>
                  <a:srgbClr val="FFC000"/>
                </a:solidFill>
              </a:rPr>
              <a:t>Productivity</a:t>
            </a:r>
            <a:br>
              <a:rPr lang="en-US" sz="2800" b="1" dirty="0">
                <a:solidFill>
                  <a:srgbClr val="FFC000"/>
                </a:solidFill>
              </a:rPr>
            </a:br>
            <a:r>
              <a:rPr lang="en-US" sz="2800" b="1" dirty="0">
                <a:solidFill>
                  <a:srgbClr val="FFC000"/>
                </a:solidFill>
              </a:rPr>
              <a:t>Consumer/Service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1750" y="1914514"/>
            <a:ext cx="73866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WeChat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	NY Times 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	Discovery Channel  -- voice messages, stickers</a:t>
            </a:r>
          </a:p>
          <a:p>
            <a:endParaRPr lang="en-US" sz="2400" b="1" dirty="0">
              <a:solidFill>
                <a:srgbClr val="FFC000"/>
              </a:solidFill>
            </a:endParaRPr>
          </a:p>
          <a:p>
            <a:r>
              <a:rPr lang="en-US" sz="2400" b="1" dirty="0" err="1">
                <a:solidFill>
                  <a:srgbClr val="FFC000"/>
                </a:solidFill>
              </a:rPr>
              <a:t>FinTech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	payment systems</a:t>
            </a:r>
            <a:br>
              <a:rPr lang="en-US" sz="2400" b="1" dirty="0">
                <a:solidFill>
                  <a:srgbClr val="FFC000"/>
                </a:solidFill>
              </a:rPr>
            </a:br>
            <a:r>
              <a:rPr lang="en-US" sz="2400" b="1" dirty="0">
                <a:solidFill>
                  <a:srgbClr val="FFC000"/>
                </a:solidFill>
              </a:rPr>
              <a:t>	competition among Chinese giants</a:t>
            </a:r>
          </a:p>
          <a:p>
            <a:endParaRPr lang="en-US" sz="2400" b="1" dirty="0">
              <a:solidFill>
                <a:srgbClr val="FFC000"/>
              </a:solidFill>
            </a:endParaRPr>
          </a:p>
          <a:p>
            <a:r>
              <a:rPr lang="en-US" sz="2400" b="1" dirty="0">
                <a:solidFill>
                  <a:srgbClr val="FFC000"/>
                </a:solidFill>
              </a:rPr>
              <a:t>Trade/Market Access</a:t>
            </a:r>
            <a:br>
              <a:rPr lang="en-US" sz="2400" b="1" dirty="0">
                <a:solidFill>
                  <a:srgbClr val="FFC000"/>
                </a:solidFill>
              </a:rPr>
            </a:br>
            <a:r>
              <a:rPr lang="en-US" sz="2400" b="1" dirty="0">
                <a:solidFill>
                  <a:srgbClr val="FFC000"/>
                </a:solidFill>
              </a:rPr>
              <a:t>	Alibaba – MoneyGram</a:t>
            </a:r>
          </a:p>
          <a:p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88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Custom 3">
      <a:dk1>
        <a:srgbClr val="FFCC00"/>
      </a:dk1>
      <a:lt1>
        <a:srgbClr val="FFCC66"/>
      </a:lt1>
      <a:dk2>
        <a:srgbClr val="FFCC0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2F2F2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424</Words>
  <Application>Microsoft Office PowerPoint</Application>
  <PresentationFormat>Widescreen</PresentationFormat>
  <Paragraphs>105</Paragraphs>
  <Slides>23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宋体</vt:lpstr>
      <vt:lpstr>Arial</vt:lpstr>
      <vt:lpstr>Calibri</vt:lpstr>
      <vt:lpstr>Calibri Light</vt:lpstr>
      <vt:lpstr>Office Theme</vt:lpstr>
      <vt:lpstr>Retrospect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II. How does communication technology change China?      (social level) A. Social changes B. Economic changes   C. Educational changes  D. Political changes   Communication technology and innovations greatly transform China from a poor, weak, and disconnected country into an economic better off, strong and fully connected nation.   At the social level, communication technology, e.g.,  helps Chinese people make tremendous changes in society, making it a highly connected society; helping China become the second largest economic power in the world. China’s education is making great progress and political changes are also highly observable (major problems remain).    </vt:lpstr>
      <vt:lpstr> A. Social changes  Communication technology greatly helps people get data,  information, knowledge and wisdom   A scholar described how people are involved with WeChat:  “At every point of your daily contact with the world,  from morning until night.”    Impacts on social changes:  1. A highly frequent social interaction;  2. More people are connected through a mobile device ;  3. People tend to be socialized by opinion leaders;  4. High explosion of information challenges media users       reducing the differences between urban and rural areas;  5) Empowering minority like women, young and ethnic       groups of people</vt:lpstr>
      <vt:lpstr>PowerPoint Presentation</vt:lpstr>
      <vt:lpstr>PowerPoint Presentation</vt:lpstr>
      <vt:lpstr>PowerPoint Presentation</vt:lpstr>
      <vt:lpstr>Phases in China-Silicon Valley Relationship</vt:lpstr>
      <vt:lpstr>Competition (2001-2015)</vt:lpstr>
      <vt:lpstr>PowerPoint Presentation</vt:lpstr>
      <vt:lpstr>The New Paradigm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Clayton Dube</dc:creator>
  <cp:lastModifiedBy>Clayton Dube</cp:lastModifiedBy>
  <cp:revision>9</cp:revision>
  <dcterms:created xsi:type="dcterms:W3CDTF">2017-07-27T06:03:21Z</dcterms:created>
  <dcterms:modified xsi:type="dcterms:W3CDTF">2017-07-27T07:33:49Z</dcterms:modified>
</cp:coreProperties>
</file>