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</p:sldMasterIdLst>
  <p:notesMasterIdLst>
    <p:notesMasterId r:id="rId21"/>
  </p:notesMasterIdLst>
  <p:sldIdLst>
    <p:sldId id="849" r:id="rId5"/>
    <p:sldId id="257" r:id="rId6"/>
    <p:sldId id="850" r:id="rId7"/>
    <p:sldId id="817" r:id="rId8"/>
    <p:sldId id="822" r:id="rId9"/>
    <p:sldId id="819" r:id="rId10"/>
    <p:sldId id="834" r:id="rId11"/>
    <p:sldId id="264" r:id="rId12"/>
    <p:sldId id="845" r:id="rId13"/>
    <p:sldId id="425" r:id="rId14"/>
    <p:sldId id="426" r:id="rId15"/>
    <p:sldId id="851" r:id="rId16"/>
    <p:sldId id="841" r:id="rId17"/>
    <p:sldId id="853" r:id="rId18"/>
    <p:sldId id="846" r:id="rId19"/>
    <p:sldId id="8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dori Chan" initials="MC" lastIdx="35" clrIdx="0">
    <p:extLst>
      <p:ext uri="{19B8F6BF-5375-455C-9EA6-DF929625EA0E}">
        <p15:presenceInfo xmlns:p15="http://schemas.microsoft.com/office/powerpoint/2012/main" userId="S-1-5-21-2127521184-1604012920-1887927527-479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598C"/>
    <a:srgbClr val="2FBFB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4ED58-1450-4C2E-BBDE-EF5EB27129C3}" v="202" dt="2018-06-11T14:22:55.342"/>
    <p1510:client id="{E9627B17-DE7D-4D33-B324-56D1D972357E}" v="87" dt="2018-06-10T23:43:01.999"/>
    <p1510:client id="{653D67D1-A6B0-4D85-BB37-6546F2C50262}" v="5344" dt="2018-06-11T14:30:25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321" autoAdjust="0"/>
    <p:restoredTop sz="68945" autoAdjust="0"/>
  </p:normalViewPr>
  <p:slideViewPr>
    <p:cSldViewPr snapToGrid="0">
      <p:cViewPr varScale="1">
        <p:scale>
          <a:sx n="56" d="100"/>
          <a:sy n="56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583578142281499E-2"/>
          <c:y val="1.6158968972120637E-2"/>
          <c:w val="0.94792668395204405"/>
          <c:h val="0.863971063838595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Transaction Volume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2017E</c:v>
                </c:pt>
              </c:strCache>
            </c:strRef>
          </c:cat>
          <c:val>
            <c:numRef>
              <c:f>Sheet1!$B$2:$B$6</c:f>
              <c:numCache>
                <c:formatCode>_(* #,##0.00_);_(* \(#,##0.00\);_(* "-"??_);_(@_)</c:formatCode>
                <c:ptCount val="5"/>
                <c:pt idx="0">
                  <c:v>0.21340025258738046</c:v>
                </c:pt>
                <c:pt idx="1">
                  <c:v>1.3044556228430033</c:v>
                </c:pt>
                <c:pt idx="2">
                  <c:v>2.6272670348725198</c:v>
                </c:pt>
                <c:pt idx="3">
                  <c:v>5.3190355750267226</c:v>
                </c:pt>
                <c:pt idx="4">
                  <c:v>11.019135294117646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F0-48D0-971E-DBD5E7305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7400768"/>
        <c:axId val="111740470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YoY</c:v>
                </c:pt>
              </c:strCache>
            </c:strRef>
          </c:tx>
          <c:spPr>
            <a:ln w="22225" cap="rnd">
              <a:solidFill>
                <a:srgbClr val="FFC00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rgbClr val="FFC000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6.066177055945756E-2"/>
                  <c:y val="-0.120423400214150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F0-48D0-971E-DBD5E7305D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2017E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1">
                  <c:v>5.1127182701382754</c:v>
                </c:pt>
                <c:pt idx="2">
                  <c:v>1.0140716087730968</c:v>
                </c:pt>
                <c:pt idx="3">
                  <c:v>1.0245507991481395</c:v>
                </c:pt>
                <c:pt idx="4">
                  <c:v>1.0716415859020245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F0-48D0-971E-DBD5E7305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8914256"/>
        <c:axId val="1048911960"/>
      </c:lineChart>
      <c:catAx>
        <c:axId val="111740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17404704"/>
        <c:crosses val="autoZero"/>
        <c:auto val="1"/>
        <c:lblAlgn val="ctr"/>
        <c:lblOffset val="100"/>
        <c:noMultiLvlLbl val="0"/>
      </c:catAx>
      <c:valAx>
        <c:axId val="1117404704"/>
        <c:scaling>
          <c:orientation val="minMax"/>
          <c:max val="14"/>
        </c:scaling>
        <c:delete val="0"/>
        <c:axPos val="l"/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17400768"/>
        <c:crosses val="autoZero"/>
        <c:crossBetween val="between"/>
      </c:valAx>
      <c:valAx>
        <c:axId val="1048911960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48914256"/>
        <c:crosses val="max"/>
        <c:crossBetween val="between"/>
      </c:valAx>
      <c:catAx>
        <c:axId val="1048914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8911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205695943887597E-2"/>
          <c:y val="0"/>
          <c:w val="0.64460295995473982"/>
          <c:h val="9.42380659534473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045687894356401"/>
          <c:y val="0"/>
          <c:w val="0.42137475359790222"/>
          <c:h val="0.97286859588040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48-46F8-AE5B-9DD3B982D96E}"/>
              </c:ext>
            </c:extLst>
          </c:dPt>
          <c:dPt>
            <c:idx val="1"/>
            <c:invertIfNegative val="0"/>
            <c:bubble3D val="0"/>
            <c:spPr>
              <a:solidFill>
                <a:srgbClr val="1875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48-46F8-AE5B-9DD3B982D96E}"/>
              </c:ext>
            </c:extLst>
          </c:dPt>
          <c:dPt>
            <c:idx val="2"/>
            <c:invertIfNegative val="0"/>
            <c:bubble3D val="0"/>
            <c:spPr>
              <a:solidFill>
                <a:srgbClr val="FF8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C48-46F8-AE5B-9DD3B982D96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C48-46F8-AE5B-9DD3B982D96E}"/>
              </c:ext>
            </c:extLst>
          </c:dPt>
          <c:dPt>
            <c:idx val="5"/>
            <c:invertIfNegative val="0"/>
            <c:bubble3D val="0"/>
            <c:spPr>
              <a:solidFill>
                <a:srgbClr val="1875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C48-46F8-AE5B-9DD3B982D96E}"/>
              </c:ext>
            </c:extLst>
          </c:dPt>
          <c:dPt>
            <c:idx val="6"/>
            <c:invertIfNegative val="0"/>
            <c:bubble3D val="0"/>
            <c:spPr>
              <a:solidFill>
                <a:srgbClr val="FF8C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C48-46F8-AE5B-9DD3B982D9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China Mobile Payment Users</c:v>
                </c:pt>
                <c:pt idx="1">
                  <c:v>Credit Cards in China</c:v>
                </c:pt>
                <c:pt idx="2">
                  <c:v>China Population</c:v>
                </c:pt>
                <c:pt idx="4">
                  <c:v>US Mobile Payment Users</c:v>
                </c:pt>
                <c:pt idx="5">
                  <c:v>Credit Cards in US</c:v>
                </c:pt>
                <c:pt idx="6">
                  <c:v>US Population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502</c:v>
                </c:pt>
                <c:pt idx="1">
                  <c:v>600</c:v>
                </c:pt>
                <c:pt idx="2" formatCode="_(* #,##0_);_(* \(#,##0\);_(* &quot;-&quot;??_);_(@_)">
                  <c:v>1379</c:v>
                </c:pt>
                <c:pt idx="4">
                  <c:v>80</c:v>
                </c:pt>
                <c:pt idx="5" formatCode="_(* #,##0_);_(* \(#,##0\);_(* &quot;-&quot;??_);_(@_)">
                  <c:v>1896</c:v>
                </c:pt>
                <c:pt idx="6" formatCode="#,##0">
                  <c:v>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C48-46F8-AE5B-9DD3B982D9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axId val="2021169600"/>
        <c:axId val="2021172552"/>
      </c:barChart>
      <c:catAx>
        <c:axId val="2021169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021172552"/>
        <c:crosses val="autoZero"/>
        <c:auto val="1"/>
        <c:lblAlgn val="ctr"/>
        <c:lblOffset val="100"/>
        <c:noMultiLvlLbl val="0"/>
      </c:catAx>
      <c:valAx>
        <c:axId val="2021172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21169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48833811838514"/>
          <c:y val="1.6187974247099866E-2"/>
          <c:w val="0.84810309966973896"/>
          <c:h val="0.9838120257529001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188F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PRC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1">
                  <c:v>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2D-41D2-9011-5F8370B74B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78D7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PRC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2D-41D2-9011-5F8370B74B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CF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PRC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1">
                  <c:v>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2D-41D2-9011-5F8370B74BA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00827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PRC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2D-41D2-9011-5F8370B74BA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rgbClr val="00827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PRC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2D-41D2-9011-5F8370B74BA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rgbClr val="00B29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PRC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52D-41D2-9011-5F8370B74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398728584"/>
        <c:axId val="1398727272"/>
      </c:barChart>
      <c:catAx>
        <c:axId val="1398728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398727272"/>
        <c:crosses val="autoZero"/>
        <c:auto val="1"/>
        <c:lblAlgn val="ctr"/>
        <c:lblOffset val="100"/>
        <c:noMultiLvlLbl val="0"/>
      </c:catAx>
      <c:valAx>
        <c:axId val="1398727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98728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2DBEC-E3A5-480E-9951-ABC9C45ADB51}" type="datetimeFigureOut">
              <a:rPr lang="en-US" smtClean="0"/>
              <a:t>7/27/2018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EAEF8-5612-40A6-A898-BD511AD853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euasCuyrbM&amp;feature=youtu.b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39672-F65B-43C9-BF9C-18C23F6E74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39672-F65B-43C9-BF9C-18C23F6E7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356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https://www.nytimes.com/2018/06/02/business/economy/vancouver-housing.html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39672-F65B-43C9-BF9C-18C23F6E7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952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China's projected GDP by province (for 2020). (Source: HSBC, CEIC, IMF, CIA) 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39672-F65B-43C9-BF9C-18C23F6E7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00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https://www.youtube.com/watch?v=deuasCuyrbM&amp;feature=youtu.be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39672-F65B-43C9-BF9C-18C23F6E7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3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AEF8-5612-40A6-A898-BD511AD8530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5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AEF8-5612-40A6-A898-BD511AD8530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7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1E1821-7A5E-4C73-B1B3-BC84F7457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8" y="6412447"/>
            <a:ext cx="1335181" cy="2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2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07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28" name="Rectangle 15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21166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4728" name="Rectangle 15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69303" y="2075842"/>
            <a:ext cx="9860608" cy="1629553"/>
          </a:xfrm>
        </p:spPr>
        <p:txBody>
          <a:bodyPr lIns="146304" tIns="91440" rIns="146304" bIns="91440" anchor="b" anchorCtr="0">
            <a:normAutofit/>
          </a:bodyPr>
          <a:lstStyle>
            <a:lvl1pPr algn="l">
              <a:defRPr sz="5882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69303" y="3877271"/>
            <a:ext cx="6273417" cy="669927"/>
          </a:xfrm>
        </p:spPr>
        <p:txBody>
          <a:bodyPr lIns="146304" tIns="109728" rIns="146304" bIns="109728"/>
          <a:lstStyle>
            <a:lvl1pPr marL="0" indent="0" algn="l">
              <a:buNone/>
              <a:defRPr sz="2941" b="0" cap="none" spc="0" baseline="0">
                <a:solidFill>
                  <a:schemeClr val="accent6"/>
                </a:solidFill>
                <a:latin typeface="+mj-lt"/>
              </a:defRPr>
            </a:lvl1pPr>
            <a:lvl2pPr marL="529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7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6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4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74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03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32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6275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28" name="Rectangle 15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21166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4728" name="Rectangle 15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69303" y="2075842"/>
            <a:ext cx="9860608" cy="1629553"/>
          </a:xfrm>
        </p:spPr>
        <p:txBody>
          <a:bodyPr lIns="146304" tIns="91440" rIns="146304" bIns="91440" anchor="b" anchorCtr="0">
            <a:normAutofit/>
          </a:bodyPr>
          <a:lstStyle>
            <a:lvl1pPr algn="l">
              <a:defRPr sz="5882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69303" y="3877271"/>
            <a:ext cx="6273417" cy="669927"/>
          </a:xfrm>
        </p:spPr>
        <p:txBody>
          <a:bodyPr lIns="146304" tIns="109728" rIns="146304" bIns="109728"/>
          <a:lstStyle>
            <a:lvl1pPr marL="0" indent="0" algn="l">
              <a:buNone/>
              <a:defRPr sz="2941" b="0" cap="none" spc="0" baseline="0">
                <a:solidFill>
                  <a:schemeClr val="accent6"/>
                </a:solidFill>
                <a:latin typeface="+mj-lt"/>
              </a:defRPr>
            </a:lvl1pPr>
            <a:lvl2pPr marL="529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7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6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4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74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03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32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226020" y="6063067"/>
            <a:ext cx="1517768" cy="3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06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57" y="1558"/>
          <a:ext cx="1556" cy="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7" y="1558"/>
                        <a:ext cx="1556" cy="1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 bwMode="auto">
          <a:xfrm>
            <a:off x="0" y="12"/>
            <a:ext cx="12192000" cy="772402"/>
          </a:xfrm>
          <a:prstGeom prst="rect">
            <a:avLst/>
          </a:prstGeom>
          <a:solidFill>
            <a:srgbClr val="2F94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542" tIns="89542" rIns="89542" bIns="89542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0504" rtl="0" eaLnBrk="1" fontAlgn="base" latinLnBrk="0" hangingPunct="1"/>
            <a:endParaRPr kumimoji="0" lang="en-US" sz="1372" b="0" i="0" u="none" strike="noStrike" cap="none" normalizeH="0" baseline="0" dirty="0">
              <a:solidFill>
                <a:schemeClr val="tx1"/>
              </a:solidFill>
              <a:effectLst/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352"/>
            <a:ext cx="11655840" cy="5518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4181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57" y="1558"/>
          <a:ext cx="1556" cy="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7" y="1558"/>
                        <a:ext cx="1556" cy="1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 bwMode="auto">
          <a:xfrm>
            <a:off x="0" y="12"/>
            <a:ext cx="12192000" cy="772402"/>
          </a:xfrm>
          <a:prstGeom prst="rect">
            <a:avLst/>
          </a:prstGeom>
          <a:solidFill>
            <a:srgbClr val="2F94FD"/>
          </a:solidFill>
          <a:ln w="9525" cap="flat" cmpd="sng" algn="ctr">
            <a:solidFill>
              <a:srgbClr val="019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542" tIns="89542" rIns="89542" bIns="89542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0504" rtl="0" eaLnBrk="1" fontAlgn="base" latinLnBrk="0" hangingPunct="1"/>
            <a:endParaRPr kumimoji="0" lang="en-US" sz="1372" b="0" i="0" u="none" strike="noStrike" cap="none" normalizeH="0" baseline="0" dirty="0">
              <a:solidFill>
                <a:schemeClr val="tx1"/>
              </a:solidFill>
              <a:effectLst/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352"/>
            <a:ext cx="11655840" cy="5518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2004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57" y="1558"/>
          <a:ext cx="1556" cy="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7" y="1558"/>
                        <a:ext cx="1556" cy="1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 bwMode="auto">
          <a:xfrm>
            <a:off x="0" y="12"/>
            <a:ext cx="12192000" cy="772402"/>
          </a:xfrm>
          <a:prstGeom prst="rect">
            <a:avLst/>
          </a:prstGeom>
          <a:solidFill>
            <a:srgbClr val="2F94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542" tIns="89542" rIns="89542" bIns="89542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0504" rtl="0" eaLnBrk="1" fontAlgn="base" latinLnBrk="0" hangingPunct="1"/>
            <a:endParaRPr kumimoji="0" lang="en-US" sz="1372" b="0" i="0" u="none" strike="noStrike" cap="none" normalizeH="0" baseline="0" dirty="0">
              <a:solidFill>
                <a:schemeClr val="tx1"/>
              </a:solidFill>
              <a:effectLst/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352"/>
            <a:ext cx="11655840" cy="5518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7486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57" y="1558"/>
          <a:ext cx="1556" cy="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7" y="1558"/>
                        <a:ext cx="1556" cy="1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 bwMode="auto">
          <a:xfrm>
            <a:off x="0" y="12"/>
            <a:ext cx="12192000" cy="772402"/>
          </a:xfrm>
          <a:prstGeom prst="rect">
            <a:avLst/>
          </a:prstGeom>
          <a:solidFill>
            <a:srgbClr val="A46E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542" tIns="89542" rIns="89542" bIns="89542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70504" rtl="0" eaLnBrk="1" fontAlgn="base" latinLnBrk="0" hangingPunct="1"/>
            <a:endParaRPr kumimoji="0" lang="en-US" sz="1372" b="0" i="0" u="none" strike="noStrike" cap="none" normalizeH="0" baseline="0" dirty="0">
              <a:solidFill>
                <a:schemeClr val="tx1"/>
              </a:solidFill>
              <a:effectLst/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352"/>
            <a:ext cx="11655840" cy="5518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690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 userDrawn="1">
            <p:ph type="title"/>
          </p:nvPr>
        </p:nvSpPr>
        <p:spPr>
          <a:xfrm>
            <a:off x="269239" y="2084172"/>
            <a:ext cx="11653523" cy="2839880"/>
          </a:xfrm>
        </p:spPr>
        <p:txBody>
          <a:bodyPr anchor="t" anchorCtr="0">
            <a:spAutoFit/>
          </a:bodyPr>
          <a:lstStyle>
            <a:lvl1pPr>
              <a:defRPr sz="862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8078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 Light Purp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 userDrawn="1">
            <p:ph type="title"/>
          </p:nvPr>
        </p:nvSpPr>
        <p:spPr>
          <a:xfrm>
            <a:off x="269239" y="2084172"/>
            <a:ext cx="11653523" cy="2839880"/>
          </a:xfrm>
        </p:spPr>
        <p:txBody>
          <a:bodyPr anchor="t" anchorCtr="0">
            <a:spAutoFit/>
          </a:bodyPr>
          <a:lstStyle>
            <a:lvl1pPr>
              <a:defRPr sz="862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690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4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Title Purp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 userDrawn="1">
            <p:ph type="title"/>
          </p:nvPr>
        </p:nvSpPr>
        <p:spPr>
          <a:xfrm>
            <a:off x="269239" y="2084172"/>
            <a:ext cx="11653523" cy="2839880"/>
          </a:xfrm>
        </p:spPr>
        <p:txBody>
          <a:bodyPr anchor="t" anchorCtr="0">
            <a:spAutoFit/>
          </a:bodyPr>
          <a:lstStyle>
            <a:lvl1pPr>
              <a:defRPr sz="862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897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3" y="3083653"/>
            <a:ext cx="3223868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9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5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2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13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4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33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C445C95-F491-4F54-BC42-95E60AF4040E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9368150-7593-487C-B9CB-6FD247C9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0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euasCuyrbM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://www.businessinsider.com/chinas-middle-class-is-exploding-2016-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orld_economy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scmp.com/business/companies/article/2100415/beijings-curbs-ma-deals-will-prevent-wrong-deals-thats-good-long" TargetMode="Externa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s://www.researchgate.net/figure/Chinas-projected-GDP-by-province-for-2020-Source-HSBC-CEIC-IMF-CIA_fig9_282854671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1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CC18D-9044-4E6D-9ADE-D07946852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63" r="1" b="1"/>
          <a:stretch/>
        </p:blipFill>
        <p:spPr>
          <a:xfrm>
            <a:off x="20" y="10"/>
            <a:ext cx="1218470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DE938CA-5A75-4A41-BBD4-248248C85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267" y="0"/>
            <a:ext cx="463354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96DE3E-3A2E-400B-A430-9B300EFF90BE}"/>
              </a:ext>
            </a:extLst>
          </p:cNvPr>
          <p:cNvSpPr txBox="1">
            <a:spLocks/>
          </p:cNvSpPr>
          <p:nvPr/>
        </p:nvSpPr>
        <p:spPr>
          <a:xfrm>
            <a:off x="7954299" y="1752600"/>
            <a:ext cx="3829476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36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Glimpse of a Chinese millennium’s  life 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29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29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29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br>
              <a:rPr lang="en-US" sz="29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Mengping Li </a:t>
            </a:r>
            <a:br>
              <a:rPr lang="en-US" sz="29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July.28, 2018</a:t>
            </a:r>
          </a:p>
        </p:txBody>
      </p:sp>
    </p:spTree>
    <p:extLst>
      <p:ext uri="{BB962C8B-B14F-4D97-AF65-F5344CB8AC3E}">
        <p14:creationId xmlns:p14="http://schemas.microsoft.com/office/powerpoint/2010/main" val="654804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9CBAB-887A-4F9F-93DD-6D8D5B1D8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" y="106155"/>
            <a:ext cx="10772775" cy="121408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China is moving online</a:t>
            </a:r>
            <a:br>
              <a:rPr lang="en-US" sz="3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3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728D167-E663-4DE7-A29C-B99A5FA42202}"/>
              </a:ext>
            </a:extLst>
          </p:cNvPr>
          <p:cNvGraphicFramePr/>
          <p:nvPr>
            <p:extLst/>
          </p:nvPr>
        </p:nvGraphicFramePr>
        <p:xfrm>
          <a:off x="1192487" y="5000131"/>
          <a:ext cx="3861258" cy="128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926AD6F-C7B0-42DE-AC98-C038366158ED}"/>
              </a:ext>
            </a:extLst>
          </p:cNvPr>
          <p:cNvSpPr txBox="1"/>
          <p:nvPr/>
        </p:nvSpPr>
        <p:spPr>
          <a:xfrm>
            <a:off x="366678" y="4769580"/>
            <a:ext cx="3334833" cy="211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606425" indent="1588" algn="l" rtl="0" fontAlgn="base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214438" indent="3175" algn="l" rtl="0" fontAlgn="base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824038" indent="3175" algn="l" rtl="0" fontAlgn="base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430463" indent="6350" algn="l" rtl="0" fontAlgn="base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8962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B8C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372" b="1" i="0" u="none" strike="noStrike" kern="120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Mobile Payment in China</a:t>
            </a:r>
            <a:r>
              <a:rPr kumimoji="0" lang="en-US" altLang="zh-CN" sz="1372" b="0" i="0" u="none" strike="noStrike" kern="120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, </a:t>
            </a:r>
            <a:r>
              <a:rPr kumimoji="0" lang="en-US" altLang="zh-CN" sz="1176" b="0" i="0" u="none" strike="noStrike" kern="120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2013 – 2017E</a:t>
            </a:r>
            <a:r>
              <a:rPr kumimoji="0" lang="en-US" altLang="zh-CN" sz="117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, $T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94FF2-BA93-4C8B-B3D3-04D53F127D0E}"/>
              </a:ext>
            </a:extLst>
          </p:cNvPr>
          <p:cNvSpPr/>
          <p:nvPr/>
        </p:nvSpPr>
        <p:spPr bwMode="auto">
          <a:xfrm>
            <a:off x="227278" y="4750238"/>
            <a:ext cx="6534937" cy="168017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0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B18291-0CC9-48AA-A9C2-220E0E9F89A4}"/>
              </a:ext>
            </a:extLst>
          </p:cNvPr>
          <p:cNvGraphicFramePr/>
          <p:nvPr>
            <p:extLst/>
          </p:nvPr>
        </p:nvGraphicFramePr>
        <p:xfrm>
          <a:off x="184223" y="3111364"/>
          <a:ext cx="5197069" cy="129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E1606C-60AF-4341-8B2C-9B3BABF60678}"/>
              </a:ext>
            </a:extLst>
          </p:cNvPr>
          <p:cNvSpPr txBox="1"/>
          <p:nvPr/>
        </p:nvSpPr>
        <p:spPr>
          <a:xfrm>
            <a:off x="389909" y="2882972"/>
            <a:ext cx="3613628" cy="211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606425" indent="1588" algn="l" rtl="0" fontAlgn="base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214438" indent="3175" algn="l" rtl="0" fontAlgn="base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824038" indent="3175" algn="l" rtl="0" fontAlgn="base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430463" indent="6350" algn="l" rtl="0" fontAlgn="base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b="1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8962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B8C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372" b="1" i="0" u="none" strike="noStrike" kern="120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Credit Card Penetration in US and China</a:t>
            </a:r>
            <a:r>
              <a:rPr kumimoji="0" lang="en-US" altLang="zh-CN" sz="1372" b="0" i="0" u="none" strike="noStrike" kern="120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,</a:t>
            </a:r>
            <a:r>
              <a:rPr kumimoji="0" lang="en-US" altLang="zh-CN" sz="1372" b="1" i="0" u="none" strike="noStrike" kern="120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176" b="0" i="0" u="none" strike="noStrike" kern="120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2016</a:t>
            </a:r>
            <a:r>
              <a:rPr kumimoji="0" lang="en-US" altLang="zh-CN" sz="117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华文楷体" pitchFamily="2" charset="-122"/>
                <a:cs typeface="Calibri" panose="020F0502020204030204" pitchFamily="34" charset="0"/>
              </a:rPr>
              <a:t>, 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133D84-9B7C-4EA6-AACB-17DF9438E793}"/>
              </a:ext>
            </a:extLst>
          </p:cNvPr>
          <p:cNvSpPr/>
          <p:nvPr/>
        </p:nvSpPr>
        <p:spPr bwMode="auto">
          <a:xfrm>
            <a:off x="224589" y="2827775"/>
            <a:ext cx="6530630" cy="181062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0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1D2C013-88F3-4B8D-9ABD-9FCEF5FCC308}"/>
              </a:ext>
            </a:extLst>
          </p:cNvPr>
          <p:cNvGraphicFramePr/>
          <p:nvPr>
            <p:extLst/>
          </p:nvPr>
        </p:nvGraphicFramePr>
        <p:xfrm>
          <a:off x="233087" y="965714"/>
          <a:ext cx="6419111" cy="1728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97EEB62-BDB5-4B54-AF73-8E3975CC9C63}"/>
              </a:ext>
            </a:extLst>
          </p:cNvPr>
          <p:cNvSpPr txBox="1"/>
          <p:nvPr/>
        </p:nvSpPr>
        <p:spPr>
          <a:xfrm>
            <a:off x="2286923" y="2142221"/>
            <a:ext cx="1213145" cy="366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8" b="0" i="0" u="none" strike="noStrike" kern="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 Total Population </a:t>
            </a:r>
            <a:r>
              <a:rPr kumimoji="0" lang="en-US" sz="1568" b="1" i="0" u="none" strike="noStrike" kern="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325.6m</a:t>
            </a:r>
            <a:endParaRPr kumimoji="0" lang="en-US" sz="1176" b="1" i="0" u="none" strike="noStrike" kern="0" cap="none" spc="0" normalizeH="0" baseline="0" noProof="0">
              <a:ln>
                <a:noFill/>
              </a:ln>
              <a:solidFill>
                <a:srgbClr val="323A4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A2B82-27E6-4C56-AC91-BD9847071E3A}"/>
              </a:ext>
            </a:extLst>
          </p:cNvPr>
          <p:cNvSpPr txBox="1"/>
          <p:nvPr/>
        </p:nvSpPr>
        <p:spPr>
          <a:xfrm>
            <a:off x="3968248" y="1299351"/>
            <a:ext cx="1413045" cy="372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PRC Total Population </a:t>
            </a:r>
            <a:r>
              <a:rPr kumimoji="0" lang="en-US" sz="156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1.379b</a:t>
            </a:r>
            <a:endParaRPr kumimoji="0" lang="en-US" sz="1176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AEC51C-1A51-4C08-A975-966BC9279E28}"/>
              </a:ext>
            </a:extLst>
          </p:cNvPr>
          <p:cNvSpPr txBox="1"/>
          <p:nvPr/>
        </p:nvSpPr>
        <p:spPr>
          <a:xfrm>
            <a:off x="1392501" y="1220737"/>
            <a:ext cx="1222731" cy="3696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Internet Users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2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751m</a:t>
            </a:r>
            <a:endParaRPr kumimoji="0" lang="en-US" sz="1078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BA3C8-D6CC-45D8-872A-E51B9DB0A176}"/>
              </a:ext>
            </a:extLst>
          </p:cNvPr>
          <p:cNvSpPr txBox="1"/>
          <p:nvPr/>
        </p:nvSpPr>
        <p:spPr>
          <a:xfrm>
            <a:off x="2258940" y="2558296"/>
            <a:ext cx="4424490" cy="14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9" b="0" i="1" u="none" strike="noStrike" kern="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source: US Census Bureau, CNNIC, Internet Live Stats Aug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84F82-332C-4E71-AAF3-8E170C4604BB}"/>
              </a:ext>
            </a:extLst>
          </p:cNvPr>
          <p:cNvSpPr txBox="1"/>
          <p:nvPr/>
        </p:nvSpPr>
        <p:spPr>
          <a:xfrm>
            <a:off x="1097674" y="2087051"/>
            <a:ext cx="1374407" cy="3741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Internet Users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6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290m</a:t>
            </a:r>
            <a:endParaRPr kumimoji="0" lang="en-US" sz="102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B7C62-D83F-40C0-B57D-1F968A07698B}"/>
              </a:ext>
            </a:extLst>
          </p:cNvPr>
          <p:cNvSpPr txBox="1"/>
          <p:nvPr/>
        </p:nvSpPr>
        <p:spPr>
          <a:xfrm>
            <a:off x="1192487" y="2386518"/>
            <a:ext cx="1178801" cy="307761"/>
          </a:xfrm>
          <a:prstGeom prst="rect">
            <a:avLst/>
          </a:prstGeom>
          <a:noFill/>
        </p:spPr>
        <p:txBody>
          <a:bodyPr wrap="square" lIns="0" tIns="0" rIns="0" bIns="14342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6" b="0" i="0" u="none" strike="noStrike" kern="0" cap="none" spc="0" normalizeH="0" baseline="0" noProof="0">
                <a:ln>
                  <a:noFill/>
                </a:ln>
                <a:solidFill>
                  <a:srgbClr val="00827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89%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8629C5-1A7E-4F05-87CF-EC409D1D1E39}"/>
              </a:ext>
            </a:extLst>
          </p:cNvPr>
          <p:cNvSpPr/>
          <p:nvPr/>
        </p:nvSpPr>
        <p:spPr bwMode="auto">
          <a:xfrm>
            <a:off x="220282" y="919007"/>
            <a:ext cx="6534937" cy="1806101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0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 pitchFamily="34" charset="0"/>
              <a:ea typeface="Segoe UI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C9F737-96C7-4BC4-B972-24D88888BE8C}"/>
              </a:ext>
            </a:extLst>
          </p:cNvPr>
          <p:cNvSpPr txBox="1"/>
          <p:nvPr/>
        </p:nvSpPr>
        <p:spPr>
          <a:xfrm>
            <a:off x="1123969" y="1686520"/>
            <a:ext cx="2363781" cy="180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" b="0" i="0" u="none" strike="noStrike" kern="0" cap="none" spc="0" normalizeH="0" baseline="0" noProof="0">
                <a:ln>
                  <a:noFill/>
                </a:ln>
                <a:solidFill>
                  <a:srgbClr val="0018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Mobile Internet Users </a:t>
            </a:r>
            <a:r>
              <a:rPr kumimoji="0" lang="en-US" sz="1176" b="1" i="0" u="none" strike="noStrike" kern="0" cap="none" spc="0" normalizeH="0" baseline="0" noProof="0">
                <a:ln>
                  <a:noFill/>
                </a:ln>
                <a:solidFill>
                  <a:srgbClr val="0018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724m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D46C7D-AEAE-4B8C-B1B9-AED46409C97F}"/>
              </a:ext>
            </a:extLst>
          </p:cNvPr>
          <p:cNvCxnSpPr/>
          <p:nvPr/>
        </p:nvCxnSpPr>
        <p:spPr>
          <a:xfrm>
            <a:off x="1026871" y="1590351"/>
            <a:ext cx="2465168" cy="0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7DAA509-BA50-4D39-809F-9EDF393E8EDE}"/>
              </a:ext>
            </a:extLst>
          </p:cNvPr>
          <p:cNvSpPr txBox="1"/>
          <p:nvPr/>
        </p:nvSpPr>
        <p:spPr>
          <a:xfrm>
            <a:off x="1070878" y="6272966"/>
            <a:ext cx="3047844" cy="158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9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029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Analysys</a:t>
            </a:r>
            <a:r>
              <a:rPr kumimoji="0" lang="en-US" sz="1029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Jul 2017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F1A9F7-4885-4E6A-9812-BAD566A88073}"/>
              </a:ext>
            </a:extLst>
          </p:cNvPr>
          <p:cNvSpPr txBox="1"/>
          <p:nvPr/>
        </p:nvSpPr>
        <p:spPr>
          <a:xfrm>
            <a:off x="1068189" y="4451447"/>
            <a:ext cx="3047844" cy="158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9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029" b="0" i="1" u="none" strike="noStrike" kern="0" cap="none" spc="0" normalizeH="0" baseline="0" noProof="0">
                <a:ln>
                  <a:noFill/>
                </a:ln>
                <a:solidFill>
                  <a:srgbClr val="323A4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 Census Bureau</a:t>
            </a:r>
            <a:r>
              <a:rPr kumimoji="0" lang="en-US" sz="1029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Reuters,  Jul 2017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1D7227-B158-4838-9296-0ADEEFA64BB3}"/>
              </a:ext>
            </a:extLst>
          </p:cNvPr>
          <p:cNvSpPr txBox="1"/>
          <p:nvPr/>
        </p:nvSpPr>
        <p:spPr>
          <a:xfrm>
            <a:off x="7445982" y="945996"/>
            <a:ext cx="3673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751 million Internet Users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724 million Mobile Internet Users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96.3% are surfing online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27DA2A-CE1D-4DE5-AD46-9C02D40A0C1B}"/>
              </a:ext>
            </a:extLst>
          </p:cNvPr>
          <p:cNvSpPr txBox="1"/>
          <p:nvPr/>
        </p:nvSpPr>
        <p:spPr>
          <a:xfrm>
            <a:off x="7445982" y="2832904"/>
            <a:ext cx="3673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502million mobile payment users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Life without wallet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6E4993-4F22-451A-9632-0ABA38C1136B}"/>
              </a:ext>
            </a:extLst>
          </p:cNvPr>
          <p:cNvSpPr txBox="1"/>
          <p:nvPr/>
        </p:nvSpPr>
        <p:spPr>
          <a:xfrm>
            <a:off x="7445981" y="4688401"/>
            <a:ext cx="3833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past 5 years, 11.02 trillion mobile payment transaction volume</a:t>
            </a:r>
          </a:p>
        </p:txBody>
      </p:sp>
    </p:spTree>
    <p:extLst>
      <p:ext uri="{BB962C8B-B14F-4D97-AF65-F5344CB8AC3E}">
        <p14:creationId xmlns:p14="http://schemas.microsoft.com/office/powerpoint/2010/main" val="19403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Graphic spid="10" grpId="0">
        <p:bldAsOne/>
      </p:bldGraphic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90632-BE05-428F-A875-6F616946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72775" cy="95955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 Life </a:t>
            </a:r>
          </a:p>
        </p:txBody>
      </p:sp>
      <p:pic>
        <p:nvPicPr>
          <p:cNvPr id="3" name="Online Media 2" title="A normal day for someone without cash living in China">
            <a:hlinkClick r:id="" action="ppaction://media"/>
            <a:extLst>
              <a:ext uri="{FF2B5EF4-FFF2-40B4-BE49-F238E27FC236}">
                <a16:creationId xmlns:a16="http://schemas.microsoft.com/office/drawing/2014/main" id="{FCDD81E4-9F14-4DC7-AC31-9D5656A57A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19225" y="947090"/>
            <a:ext cx="8824567" cy="496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56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62AC3C-FEB4-4C6A-8CA6-D570CD009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346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16D23A-464F-4DCD-90A0-2FD873BDCCE8}"/>
              </a:ext>
            </a:extLst>
          </p:cNvPr>
          <p:cNvSpPr txBox="1">
            <a:spLocks/>
          </p:cNvSpPr>
          <p:nvPr/>
        </p:nvSpPr>
        <p:spPr>
          <a:xfrm>
            <a:off x="5060621" y="766779"/>
            <a:ext cx="5098114" cy="4723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6000" dirty="0"/>
              <a:t>Opportunities for a young woman from a small county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B5B4CF-0E10-43B6-9C57-263DCD7A7899}"/>
              </a:ext>
            </a:extLst>
          </p:cNvPr>
          <p:cNvSpPr/>
          <p:nvPr/>
        </p:nvSpPr>
        <p:spPr>
          <a:xfrm>
            <a:off x="788558" y="1678304"/>
            <a:ext cx="2858103" cy="2900144"/>
          </a:xfrm>
          <a:prstGeom prst="ellipse">
            <a:avLst/>
          </a:prstGeom>
          <a:noFill/>
          <a:ln w="38100" cap="rnd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FFC000"/>
                </a:solidFill>
                <a:latin typeface="Calibri Light" panose="020F0302020204030204"/>
              </a:rPr>
              <a:t>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0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161E1-E50D-4F13-BF6A-3CDE22CE3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10" y="260372"/>
            <a:ext cx="10753725" cy="3766185"/>
          </a:xfrm>
        </p:spPr>
        <p:txBody>
          <a:bodyPr/>
          <a:lstStyle/>
          <a:p>
            <a:r>
              <a:rPr lang="en-US" sz="3200" b="1" spc="-12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Peaceful Era, Enough Food </a:t>
            </a:r>
            <a:endParaRPr lang="en-US" sz="3200" b="1" spc="-120" dirty="0">
              <a:solidFill>
                <a:srgbClr val="002060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spc="-120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Peaceful Era, Enough Food </a:t>
            </a:r>
          </a:p>
          <a:p>
            <a:endParaRPr lang="en-US" b="1" spc="-120" dirty="0">
              <a:solidFill>
                <a:srgbClr val="002060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5" name="Picture 4" descr="A picture containing person, building, ground, outdoor&#10;&#10;Description generated with very high confidence">
            <a:extLst>
              <a:ext uri="{FF2B5EF4-FFF2-40B4-BE49-F238E27FC236}">
                <a16:creationId xmlns:a16="http://schemas.microsoft.com/office/drawing/2014/main" id="{2267DCC2-165D-4A2E-B27E-B64007860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0" y="1818716"/>
            <a:ext cx="3066346" cy="4088462"/>
          </a:xfrm>
          <a:prstGeom prst="rect">
            <a:avLst/>
          </a:prstGeom>
        </p:spPr>
      </p:pic>
      <p:pic>
        <p:nvPicPr>
          <p:cNvPr id="7" name="Picture 6" descr="A picture containing person, indoor, board&#10;&#10;Description generated with high confidence">
            <a:extLst>
              <a:ext uri="{FF2B5EF4-FFF2-40B4-BE49-F238E27FC236}">
                <a16:creationId xmlns:a16="http://schemas.microsoft.com/office/drawing/2014/main" id="{1FFEB2E1-71F1-46F9-9943-BEE5BCC6F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7950" y="2093856"/>
            <a:ext cx="3865397" cy="3865397"/>
          </a:xfrm>
          <a:prstGeom prst="rect">
            <a:avLst/>
          </a:prstGeom>
        </p:spPr>
      </p:pic>
      <p:pic>
        <p:nvPicPr>
          <p:cNvPr id="9" name="Picture 8" descr="A group of people sitting at a table posing for the camera&#10;&#10;Description generated with very high confidence">
            <a:extLst>
              <a:ext uri="{FF2B5EF4-FFF2-40B4-BE49-F238E27FC236}">
                <a16:creationId xmlns:a16="http://schemas.microsoft.com/office/drawing/2014/main" id="{859F4D80-7793-410E-BEA0-83B46050E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22" y="1858338"/>
            <a:ext cx="4009218" cy="4009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B53558-88C4-47BD-A5E5-34DE947D19AF}"/>
              </a:ext>
            </a:extLst>
          </p:cNvPr>
          <p:cNvSpPr txBox="1"/>
          <p:nvPr/>
        </p:nvSpPr>
        <p:spPr>
          <a:xfrm>
            <a:off x="260521" y="5967157"/>
            <a:ext cx="257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My Mom’s mother </a:t>
            </a:r>
          </a:p>
          <a:p>
            <a:r>
              <a:rPr lang="en-US" b="1" dirty="0">
                <a:solidFill>
                  <a:srgbClr val="002060"/>
                </a:solidFill>
              </a:rPr>
              <a:t>A Farmer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B1485-E292-4C19-B988-50EC82613B2F}"/>
              </a:ext>
            </a:extLst>
          </p:cNvPr>
          <p:cNvSpPr txBox="1"/>
          <p:nvPr/>
        </p:nvSpPr>
        <p:spPr>
          <a:xfrm>
            <a:off x="3863922" y="5938122"/>
            <a:ext cx="257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My Father’s mother </a:t>
            </a:r>
          </a:p>
          <a:p>
            <a:r>
              <a:rPr lang="en-US" b="1" dirty="0">
                <a:solidFill>
                  <a:srgbClr val="002060"/>
                </a:solidFill>
              </a:rPr>
              <a:t>A </a:t>
            </a:r>
            <a:r>
              <a:rPr lang="en-US" altLang="zh-CN" b="1" dirty="0">
                <a:solidFill>
                  <a:srgbClr val="002060"/>
                </a:solidFill>
              </a:rPr>
              <a:t>Housewife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34291-CC07-4F3D-8E35-EB3A32A3FAE4}"/>
              </a:ext>
            </a:extLst>
          </p:cNvPr>
          <p:cNvSpPr txBox="1"/>
          <p:nvPr/>
        </p:nvSpPr>
        <p:spPr>
          <a:xfrm>
            <a:off x="8187950" y="5967157"/>
            <a:ext cx="257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My mother </a:t>
            </a:r>
          </a:p>
          <a:p>
            <a:r>
              <a:rPr lang="en-US" b="1" dirty="0">
                <a:solidFill>
                  <a:srgbClr val="002060"/>
                </a:solidFill>
              </a:rPr>
              <a:t>A bookkeeper </a:t>
            </a:r>
          </a:p>
        </p:txBody>
      </p:sp>
    </p:spTree>
    <p:extLst>
      <p:ext uri="{BB962C8B-B14F-4D97-AF65-F5344CB8AC3E}">
        <p14:creationId xmlns:p14="http://schemas.microsoft.com/office/powerpoint/2010/main" val="117582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558AD-75D5-4160-83C0-ADE77E982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81" y="5276020"/>
            <a:ext cx="10923638" cy="131764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zh-CN" sz="6000" dirty="0">
                <a:solidFill>
                  <a:srgbClr val="FFFFFF"/>
                </a:solidFill>
              </a:rPr>
              <a:t>Goods Supply Center </a:t>
            </a:r>
            <a:br>
              <a:rPr lang="en-US" altLang="zh-CN" sz="6000" dirty="0">
                <a:solidFill>
                  <a:srgbClr val="FFFFFF"/>
                </a:solidFill>
              </a:rPr>
            </a:br>
            <a:r>
              <a:rPr lang="zh-CN" altLang="en-US" sz="6000" dirty="0">
                <a:solidFill>
                  <a:srgbClr val="FFFFFF"/>
                </a:solidFill>
              </a:rPr>
              <a:t>供销社</a:t>
            </a:r>
            <a:endParaRPr lang="en-US" sz="60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12BC9E2D-B254-48E3-9F3C-47210EE6C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776"/>
          <a:stretch/>
        </p:blipFill>
        <p:spPr>
          <a:xfrm>
            <a:off x="-2" y="10"/>
            <a:ext cx="5940770" cy="4242806"/>
          </a:xfrm>
          <a:prstGeom prst="rect">
            <a:avLst/>
          </a:prstGeom>
        </p:spPr>
      </p:pic>
      <p:pic>
        <p:nvPicPr>
          <p:cNvPr id="7" name="Picture 6" descr="A group of people standing in front of a store&#10;&#10;Description generated with very high confidence">
            <a:extLst>
              <a:ext uri="{FF2B5EF4-FFF2-40B4-BE49-F238E27FC236}">
                <a16:creationId xmlns:a16="http://schemas.microsoft.com/office/drawing/2014/main" id="{B111FABC-7DB9-49FA-A440-0D05C12ABB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2" b="2"/>
          <a:stretch/>
        </p:blipFill>
        <p:spPr>
          <a:xfrm>
            <a:off x="6096000" y="10"/>
            <a:ext cx="6096004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90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161E1-E50D-4F13-BF6A-3CDE22CE3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10" y="260372"/>
            <a:ext cx="10753725" cy="3766185"/>
          </a:xfrm>
        </p:spPr>
        <p:txBody>
          <a:bodyPr/>
          <a:lstStyle/>
          <a:p>
            <a:r>
              <a:rPr lang="en-US" sz="3200" b="1" spc="-120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Peaceful Era, Enough Food </a:t>
            </a:r>
            <a:endParaRPr lang="en-US" sz="2000" b="1" spc="-120" dirty="0">
              <a:solidFill>
                <a:srgbClr val="002060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spc="-120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Better Economy , Nutrition Infrastructure, Healthcare, Education, Entertaining…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spc="-120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Less Information Gap: Movies, Magazines, Newspapers, TV, Internet… ----Inspired me to know how.</a:t>
            </a:r>
          </a:p>
          <a:p>
            <a:endParaRPr lang="en-US" sz="2000" b="1" spc="-120" dirty="0">
              <a:solidFill>
                <a:srgbClr val="002060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endParaRPr lang="en-US" b="1" spc="-120" dirty="0">
              <a:solidFill>
                <a:srgbClr val="002060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8" name="Picture 7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87E44157-C411-4E88-AB74-594654092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10" y="1769444"/>
            <a:ext cx="3511069" cy="3511069"/>
          </a:xfrm>
          <a:prstGeom prst="rect">
            <a:avLst/>
          </a:prstGeom>
        </p:spPr>
      </p:pic>
      <p:pic>
        <p:nvPicPr>
          <p:cNvPr id="14" name="Picture 13" descr="A person standing in front of 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ACCE9EF0-6327-4340-BCF6-AC304FBC5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63" y="3023400"/>
            <a:ext cx="3766185" cy="37661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8E7FA7-9BA0-4A7C-B1E8-4129005C8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092" y="3649873"/>
            <a:ext cx="4182218" cy="31397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3AD0EC-7D89-4C20-AE99-494FB60F5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009" y="1574200"/>
            <a:ext cx="3110213" cy="2898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756A84-2ACE-465D-89A2-2FCDC26FE0E4}"/>
              </a:ext>
            </a:extLst>
          </p:cNvPr>
          <p:cNvSpPr txBox="1"/>
          <p:nvPr/>
        </p:nvSpPr>
        <p:spPr>
          <a:xfrm>
            <a:off x="1285315" y="5376237"/>
            <a:ext cx="65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2CB37-0B08-4049-A95A-B6B2F40AC121}"/>
              </a:ext>
            </a:extLst>
          </p:cNvPr>
          <p:cNvSpPr txBox="1"/>
          <p:nvPr/>
        </p:nvSpPr>
        <p:spPr>
          <a:xfrm>
            <a:off x="4906643" y="2528668"/>
            <a:ext cx="65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AA35D6-0195-410E-94CF-D5036AB8EACF}"/>
              </a:ext>
            </a:extLst>
          </p:cNvPr>
          <p:cNvSpPr txBox="1"/>
          <p:nvPr/>
        </p:nvSpPr>
        <p:spPr>
          <a:xfrm>
            <a:off x="10165446" y="2528668"/>
            <a:ext cx="65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ECCACE-DA8F-482B-8EDF-E7213F443AD9}"/>
              </a:ext>
            </a:extLst>
          </p:cNvPr>
          <p:cNvSpPr txBox="1"/>
          <p:nvPr/>
        </p:nvSpPr>
        <p:spPr>
          <a:xfrm>
            <a:off x="10886498" y="3244334"/>
            <a:ext cx="65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418896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62AC3C-FEB4-4C6A-8CA6-D570CD009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346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16D23A-464F-4DCD-90A0-2FD873BDCCE8}"/>
              </a:ext>
            </a:extLst>
          </p:cNvPr>
          <p:cNvSpPr txBox="1">
            <a:spLocks/>
          </p:cNvSpPr>
          <p:nvPr/>
        </p:nvSpPr>
        <p:spPr>
          <a:xfrm>
            <a:off x="989308" y="1067403"/>
            <a:ext cx="10213383" cy="4723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4400" dirty="0"/>
              <a:t>One of meanings of life for me: </a:t>
            </a:r>
          </a:p>
          <a:p>
            <a:pPr lvl="0">
              <a:defRPr/>
            </a:pPr>
            <a:endParaRPr lang="en-US" sz="4400" dirty="0"/>
          </a:p>
          <a:p>
            <a:pPr lvl="0">
              <a:defRPr/>
            </a:pPr>
            <a:r>
              <a:rPr lang="en-US" sz="4400" dirty="0"/>
              <a:t>We are all products of our era. </a:t>
            </a:r>
          </a:p>
          <a:p>
            <a:pPr lvl="0">
              <a:defRPr/>
            </a:pPr>
            <a:r>
              <a:rPr lang="en-US" sz="4400" dirty="0"/>
              <a:t>Based on the foundation laid by previous generations, We enjoy our age and develop the foundation for coming generations. </a:t>
            </a:r>
          </a:p>
          <a:p>
            <a:pPr lvl="0">
              <a:defRPr/>
            </a:pPr>
            <a:endParaRPr lang="en-US" sz="4400" dirty="0"/>
          </a:p>
          <a:p>
            <a:pPr lvl="0">
              <a:defRPr/>
            </a:pPr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66270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E5E7-4923-4D6B-84F0-8B18F15DE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330"/>
            <a:ext cx="10753725" cy="625037"/>
          </a:xfrm>
        </p:spPr>
        <p:txBody>
          <a:bodyPr>
            <a:normAutofit fontScale="90000"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Meng(Dream)Ping(Peaceful) Li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b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D2445C-6159-4CBE-9FB9-DA49CADFC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7" y="2589093"/>
            <a:ext cx="4856436" cy="38656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AE0B07-0316-471D-8FF7-027E8C02825B}"/>
              </a:ext>
            </a:extLst>
          </p:cNvPr>
          <p:cNvSpPr txBox="1"/>
          <p:nvPr/>
        </p:nvSpPr>
        <p:spPr>
          <a:xfrm>
            <a:off x="152377" y="431487"/>
            <a:ext cx="7326489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Life: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Microsoft Beijing, Digital Lead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Management @ Beijing Genomics Institute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Sales @GE Healthcare</a:t>
            </a:r>
          </a:p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Traditional Chinese Medicine Translation in Chengdu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CEIBS MBA in Shanghai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05A742-99C0-4F29-8FB8-79BA0847F56D}"/>
              </a:ext>
            </a:extLst>
          </p:cNvPr>
          <p:cNvSpPr txBox="1"/>
          <p:nvPr/>
        </p:nvSpPr>
        <p:spPr>
          <a:xfrm>
            <a:off x="5920937" y="431487"/>
            <a:ext cx="73264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Life &amp; World Explorer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Humble beginnings: </a:t>
            </a:r>
            <a:r>
              <a:rPr lang="en-US" altLang="zh-CN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Southwestern China 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Traveled within China in 6 years 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countries in 2015~2018</a:t>
            </a:r>
          </a:p>
          <a:p>
            <a:endParaRPr lang="en-US" dirty="0"/>
          </a:p>
        </p:txBody>
      </p:sp>
      <p:pic>
        <p:nvPicPr>
          <p:cNvPr id="13" name="Picture 1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2C4C9FE-8C0D-498B-9556-A9A3903DF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3" y="2538609"/>
            <a:ext cx="5132669" cy="3966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904D96-8A5A-4E9E-9533-34AD755D4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813" y="2589093"/>
            <a:ext cx="7183187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62AC3C-FEB4-4C6A-8CA6-D570CD009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346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16D23A-464F-4DCD-90A0-2FD873BDCCE8}"/>
              </a:ext>
            </a:extLst>
          </p:cNvPr>
          <p:cNvSpPr txBox="1">
            <a:spLocks/>
          </p:cNvSpPr>
          <p:nvPr/>
        </p:nvSpPr>
        <p:spPr>
          <a:xfrm>
            <a:off x="5060621" y="766779"/>
            <a:ext cx="5098114" cy="4723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Rapid Changes in China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B5B4CF-0E10-43B6-9C57-263DCD7A7899}"/>
              </a:ext>
            </a:extLst>
          </p:cNvPr>
          <p:cNvSpPr/>
          <p:nvPr/>
        </p:nvSpPr>
        <p:spPr>
          <a:xfrm>
            <a:off x="788558" y="1678304"/>
            <a:ext cx="2858103" cy="2900144"/>
          </a:xfrm>
          <a:prstGeom prst="ellipse">
            <a:avLst/>
          </a:prstGeom>
          <a:noFill/>
          <a:ln w="38100" cap="rnd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300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49A232-F65C-4836-872F-4B875C93C23E}"/>
              </a:ext>
            </a:extLst>
          </p:cNvPr>
          <p:cNvSpPr/>
          <p:nvPr/>
        </p:nvSpPr>
        <p:spPr>
          <a:xfrm>
            <a:off x="0" y="0"/>
            <a:ext cx="4772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2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Rising Purchasing Power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E4841-A7BA-4F72-803C-0637B4DBE194}"/>
              </a:ext>
            </a:extLst>
          </p:cNvPr>
          <p:cNvSpPr txBox="1"/>
          <p:nvPr/>
        </p:nvSpPr>
        <p:spPr>
          <a:xfrm>
            <a:off x="196392" y="5487194"/>
            <a:ext cx="5121338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The 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Largest Economy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Calibri"/>
            </a:endParaRPr>
          </a:p>
        </p:txBody>
      </p:sp>
      <p:pic>
        <p:nvPicPr>
          <p:cNvPr id="13" name="Picture 13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601EBF49-3969-49B0-A7FA-8B8B7139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" y="1781269"/>
            <a:ext cx="3879011" cy="3367344"/>
          </a:xfrm>
          <a:prstGeom prst="rect">
            <a:avLst/>
          </a:prstGeom>
        </p:spPr>
      </p:pic>
      <p:pic>
        <p:nvPicPr>
          <p:cNvPr id="2" name="图片 2" descr="图片包含 屏幕截图&#10;&#10;已生成极高可信度的说明">
            <a:extLst>
              <a:ext uri="{FF2B5EF4-FFF2-40B4-BE49-F238E27FC236}">
                <a16:creationId xmlns:a16="http://schemas.microsoft.com/office/drawing/2014/main" id="{9404A842-C367-4BDA-86D3-4323FDDE6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853" y="1782057"/>
            <a:ext cx="5647427" cy="317886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CE1510F-43DE-442A-8AC2-388BC2359245}"/>
              </a:ext>
            </a:extLst>
          </p:cNvPr>
          <p:cNvSpPr txBox="1"/>
          <p:nvPr/>
        </p:nvSpPr>
        <p:spPr>
          <a:xfrm>
            <a:off x="3796128" y="5486404"/>
            <a:ext cx="60960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The 2nd  Largest Consumption Power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宋体"/>
                <a:ea typeface="宋体"/>
                <a:cs typeface="Calibri Light"/>
              </a:rPr>
              <a:t> 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宋体"/>
              <a:ea typeface="宋体"/>
              <a:cs typeface="Calibri Light"/>
            </a:endParaRPr>
          </a:p>
        </p:txBody>
      </p:sp>
      <p:pic>
        <p:nvPicPr>
          <p:cNvPr id="5" name="图片 8" descr="图片包含 盘子, 餐具, 盘碟&#10;&#10;已生成极高可信度的说明">
            <a:extLst>
              <a:ext uri="{FF2B5EF4-FFF2-40B4-BE49-F238E27FC236}">
                <a16:creationId xmlns:a16="http://schemas.microsoft.com/office/drawing/2014/main" id="{59F966B5-46BE-4406-8867-2909661B3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934" y="1939103"/>
            <a:ext cx="2810042" cy="289025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1417530-5FA8-408A-A5F8-F098BD7F5010}"/>
              </a:ext>
            </a:extLst>
          </p:cNvPr>
          <p:cNvSpPr txBox="1"/>
          <p:nvPr/>
        </p:nvSpPr>
        <p:spPr>
          <a:xfrm>
            <a:off x="8795914" y="5486409"/>
            <a:ext cx="60960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/>
                <a:cs typeface="Calibri"/>
              </a:rPr>
              <a:t>115/500 Chinese Companies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E106F7D-A486-49D2-82C2-53122EB5EDCD}"/>
              </a:ext>
            </a:extLst>
          </p:cNvPr>
          <p:cNvSpPr/>
          <p:nvPr/>
        </p:nvSpPr>
        <p:spPr>
          <a:xfrm>
            <a:off x="9243934" y="6312730"/>
            <a:ext cx="466394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Sources：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6"/>
              </a:rPr>
              <a:t>World Economy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                   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7"/>
              </a:rPr>
              <a:t>China's Exploding Middle Class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 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  <a:t>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4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4CE313-40E6-4739-96A9-C53E75D16BA4}"/>
              </a:ext>
            </a:extLst>
          </p:cNvPr>
          <p:cNvSpPr/>
          <p:nvPr/>
        </p:nvSpPr>
        <p:spPr>
          <a:xfrm>
            <a:off x="5022629" y="569833"/>
            <a:ext cx="2146742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Calibri"/>
              </a:rPr>
              <a:t>Buy! Buy ! Buy!</a:t>
            </a:r>
          </a:p>
        </p:txBody>
      </p:sp>
      <p:pic>
        <p:nvPicPr>
          <p:cNvPr id="2" name="Picture 2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29C4D892-842E-4969-93D0-427FF442B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73" y="1281074"/>
            <a:ext cx="4396598" cy="2663551"/>
          </a:xfrm>
          <a:prstGeom prst="rect">
            <a:avLst/>
          </a:prstGeom>
        </p:spPr>
      </p:pic>
      <p:pic>
        <p:nvPicPr>
          <p:cNvPr id="14" name="Picture 1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876009F5-4CD2-4219-8DC5-82DE62543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14690"/>
            <a:ext cx="5057955" cy="2900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3CC0DE-4F5C-4DFF-809E-30A20E55020A}"/>
              </a:ext>
            </a:extLst>
          </p:cNvPr>
          <p:cNvSpPr/>
          <p:nvPr/>
        </p:nvSpPr>
        <p:spPr>
          <a:xfrm>
            <a:off x="10095362" y="6540260"/>
            <a:ext cx="1871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Sources：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5"/>
              </a:rPr>
              <a:t>Business Insider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C41856-FD73-4733-9750-FC3E6CF652D1}"/>
              </a:ext>
            </a:extLst>
          </p:cNvPr>
          <p:cNvSpPr/>
          <p:nvPr/>
        </p:nvSpPr>
        <p:spPr>
          <a:xfrm>
            <a:off x="87682" y="68250"/>
            <a:ext cx="4772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2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Rising Purchasing Power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9A6D8-D03B-44FC-B99C-839B69604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559" y="3626885"/>
            <a:ext cx="5454540" cy="29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37A7C2-92AD-4689-ABED-73D100CF459A}"/>
              </a:ext>
            </a:extLst>
          </p:cNvPr>
          <p:cNvSpPr/>
          <p:nvPr/>
        </p:nvSpPr>
        <p:spPr>
          <a:xfrm>
            <a:off x="0" y="0"/>
            <a:ext cx="9253728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Behind the Rapid: Uneven  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816C7-4674-45B1-B6FA-AE14C7054ECC}"/>
              </a:ext>
            </a:extLst>
          </p:cNvPr>
          <p:cNvSpPr/>
          <p:nvPr/>
        </p:nvSpPr>
        <p:spPr>
          <a:xfrm>
            <a:off x="9435548" y="6364302"/>
            <a:ext cx="2445256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Sources ：GDP project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pic>
        <p:nvPicPr>
          <p:cNvPr id="3" name="Picture 3" descr="A view of a city&#10;&#10;Description generated with very high confidence">
            <a:extLst>
              <a:ext uri="{FF2B5EF4-FFF2-40B4-BE49-F238E27FC236}">
                <a16:creationId xmlns:a16="http://schemas.microsoft.com/office/drawing/2014/main" id="{F97FE14C-A864-43E6-AC2B-90B27F3B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653" y="1883394"/>
            <a:ext cx="5735697" cy="4227953"/>
          </a:xfrm>
          <a:prstGeom prst="rect">
            <a:avLst/>
          </a:prstGeom>
        </p:spPr>
      </p:pic>
      <p:sp>
        <p:nvSpPr>
          <p:cNvPr id="8" name="TextBox 1">
            <a:hlinkClick r:id="rId4"/>
            <a:extLst>
              <a:ext uri="{FF2B5EF4-FFF2-40B4-BE49-F238E27FC236}">
                <a16:creationId xmlns:a16="http://schemas.microsoft.com/office/drawing/2014/main" id="{6A0C4F33-1B72-4C22-BA5B-985248AE4D7E}"/>
              </a:ext>
            </a:extLst>
          </p:cNvPr>
          <p:cNvSpPr txBox="1"/>
          <p:nvPr/>
        </p:nvSpPr>
        <p:spPr>
          <a:xfrm>
            <a:off x="8788171" y="6334712"/>
            <a:ext cx="5183447" cy="3855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              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Segoe UI" panose="020B0502040204020203" pitchFamily="34" charset="0"/>
                <a:cs typeface="Segoe UI" panose="020B0502040204020203" pitchFamily="34" charset="0"/>
              </a:rPr>
              <a:t>China National Statistics Bureau  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8" descr="A small house in front of a building&#10;&#10;Description generated with very high confidence">
            <a:extLst>
              <a:ext uri="{FF2B5EF4-FFF2-40B4-BE49-F238E27FC236}">
                <a16:creationId xmlns:a16="http://schemas.microsoft.com/office/drawing/2014/main" id="{A848CD4D-4FFF-4A81-B205-596B91C0E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903" y="1883394"/>
            <a:ext cx="5463015" cy="3996581"/>
          </a:xfrm>
          <a:prstGeom prst="rect">
            <a:avLst/>
          </a:prstGeom>
        </p:spPr>
      </p:pic>
      <p:pic>
        <p:nvPicPr>
          <p:cNvPr id="12" name="Picture 12" descr="A group of people walking down a dirt road&#10;&#10;Description generated with very high confidence">
            <a:extLst>
              <a:ext uri="{FF2B5EF4-FFF2-40B4-BE49-F238E27FC236}">
                <a16:creationId xmlns:a16="http://schemas.microsoft.com/office/drawing/2014/main" id="{88E801EB-BA71-4C87-8F83-B8349230D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348" y="1962648"/>
            <a:ext cx="6077876" cy="4069443"/>
          </a:xfrm>
          <a:prstGeom prst="rect">
            <a:avLst/>
          </a:prstGeom>
        </p:spPr>
      </p:pic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738AC862-638F-46DA-B4D0-823964827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" y="1818311"/>
            <a:ext cx="5950638" cy="4306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0C1FA7-5DC0-43D3-B8C7-28863E14F609}"/>
              </a:ext>
            </a:extLst>
          </p:cNvPr>
          <p:cNvSpPr/>
          <p:nvPr/>
        </p:nvSpPr>
        <p:spPr>
          <a:xfrm>
            <a:off x="88237" y="691181"/>
            <a:ext cx="1230841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First Tier Cities(Beijing, Shanghai, Guangzhou, Shenzhen) only occupies 5% of total population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Rural population occupies 41% of total population</a:t>
            </a:r>
          </a:p>
        </p:txBody>
      </p:sp>
    </p:spTree>
    <p:extLst>
      <p:ext uri="{BB962C8B-B14F-4D97-AF65-F5344CB8AC3E}">
        <p14:creationId xmlns:p14="http://schemas.microsoft.com/office/powerpoint/2010/main" val="7261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3B1DC-9BBA-48B4-B0AA-08A0DF647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860" y="2553196"/>
            <a:ext cx="10753725" cy="3766185"/>
          </a:xfrm>
        </p:spPr>
        <p:txBody>
          <a:bodyPr/>
          <a:lstStyle/>
          <a:p>
            <a:r>
              <a:rPr lang="en-US" sz="3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China is rising in an unevenly development way. </a:t>
            </a:r>
          </a:p>
          <a:p>
            <a:r>
              <a:rPr lang="en-US" sz="3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very dynamic Market.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69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riding on the back of a bicycle&#10;&#10;Description generated with very high confidence">
            <a:extLst>
              <a:ext uri="{FF2B5EF4-FFF2-40B4-BE49-F238E27FC236}">
                <a16:creationId xmlns:a16="http://schemas.microsoft.com/office/drawing/2014/main" id="{5409DC50-13DD-4B02-A2D4-56805081A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4" y="1058466"/>
            <a:ext cx="3641403" cy="2454808"/>
          </a:xfrm>
          <a:prstGeom prst="rect">
            <a:avLst/>
          </a:prstGeom>
        </p:spPr>
      </p:pic>
      <p:pic>
        <p:nvPicPr>
          <p:cNvPr id="15" name="Picture 14" descr="A picture containing text, newspaper&#10;&#10;Description generated with high confidence">
            <a:extLst>
              <a:ext uri="{FF2B5EF4-FFF2-40B4-BE49-F238E27FC236}">
                <a16:creationId xmlns:a16="http://schemas.microsoft.com/office/drawing/2014/main" id="{C72C57E4-A3D6-4391-9A38-3745F79FD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4" y="1058466"/>
            <a:ext cx="4502179" cy="2454808"/>
          </a:xfrm>
          <a:prstGeom prst="rect">
            <a:avLst/>
          </a:prstGeom>
        </p:spPr>
      </p:pic>
      <p:pic>
        <p:nvPicPr>
          <p:cNvPr id="18" name="Picture 17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5897A4DC-BAE3-4189-AB5E-FE4EF0E3A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75" y="1175449"/>
            <a:ext cx="3272978" cy="23575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CC9BE22-7EC3-4144-AE1C-1CE6BA526889}"/>
              </a:ext>
            </a:extLst>
          </p:cNvPr>
          <p:cNvSpPr/>
          <p:nvPr/>
        </p:nvSpPr>
        <p:spPr>
          <a:xfrm>
            <a:off x="5649834" y="3683824"/>
            <a:ext cx="1618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Hongkong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0003EC-8EE0-4F79-A856-38B6714EFAA4}"/>
              </a:ext>
            </a:extLst>
          </p:cNvPr>
          <p:cNvSpPr/>
          <p:nvPr/>
        </p:nvSpPr>
        <p:spPr>
          <a:xfrm>
            <a:off x="9748478" y="3683824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Taiwan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C24EA5-E4A4-49D3-A458-221CCAEAE440}"/>
              </a:ext>
            </a:extLst>
          </p:cNvPr>
          <p:cNvSpPr/>
          <p:nvPr/>
        </p:nvSpPr>
        <p:spPr>
          <a:xfrm>
            <a:off x="1250276" y="3660797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Beijing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D20D08-28CD-42CE-81C7-72623130E51C}"/>
              </a:ext>
            </a:extLst>
          </p:cNvPr>
          <p:cNvSpPr txBox="1"/>
          <p:nvPr/>
        </p:nvSpPr>
        <p:spPr>
          <a:xfrm>
            <a:off x="305954" y="311178"/>
            <a:ext cx="897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 1992,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when I was 3 years old.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3" name="Picture 22" descr="A close up of a busy city street&#10;&#10;Description generated with very high confidence">
            <a:extLst>
              <a:ext uri="{FF2B5EF4-FFF2-40B4-BE49-F238E27FC236}">
                <a16:creationId xmlns:a16="http://schemas.microsoft.com/office/drawing/2014/main" id="{5DD9793A-BFA6-4310-AFB2-210EC4A4E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94" y="311178"/>
            <a:ext cx="3272978" cy="3221838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8666360-F434-4FB2-B6B4-944E549ED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03226"/>
              </p:ext>
            </p:extLst>
          </p:nvPr>
        </p:nvGraphicFramePr>
        <p:xfrm>
          <a:off x="2557043" y="4324005"/>
          <a:ext cx="8055261" cy="18322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85087">
                  <a:extLst>
                    <a:ext uri="{9D8B030D-6E8A-4147-A177-3AD203B41FA5}">
                      <a16:colId xmlns:a16="http://schemas.microsoft.com/office/drawing/2014/main" val="3561519450"/>
                    </a:ext>
                  </a:extLst>
                </a:gridCol>
                <a:gridCol w="2685087">
                  <a:extLst>
                    <a:ext uri="{9D8B030D-6E8A-4147-A177-3AD203B41FA5}">
                      <a16:colId xmlns:a16="http://schemas.microsoft.com/office/drawing/2014/main" val="1660201033"/>
                    </a:ext>
                  </a:extLst>
                </a:gridCol>
                <a:gridCol w="2685087">
                  <a:extLst>
                    <a:ext uri="{9D8B030D-6E8A-4147-A177-3AD203B41FA5}">
                      <a16:colId xmlns:a16="http://schemas.microsoft.com/office/drawing/2014/main" val="2435727383"/>
                    </a:ext>
                  </a:extLst>
                </a:gridCol>
              </a:tblGrid>
              <a:tr h="458069">
                <a:tc>
                  <a:txBody>
                    <a:bodyPr/>
                    <a:lstStyle/>
                    <a:p>
                      <a:r>
                        <a:rPr lang="en-US" dirty="0"/>
                        <a:t>GDP Per Capita $ 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1992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2017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02303"/>
                  </a:ext>
                </a:extLst>
              </a:tr>
              <a:tr h="45806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Mainland China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C00000"/>
                          </a:solidFill>
                        </a:rPr>
                        <a:t>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8,836      </a:t>
                      </a:r>
                      <a:r>
                        <a:rPr lang="en-US">
                          <a:solidFill>
                            <a:srgbClr val="FF0000"/>
                          </a:solidFill>
                        </a:rPr>
                        <a:t>24X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978479"/>
                  </a:ext>
                </a:extLst>
              </a:tr>
              <a:tr h="458069">
                <a:tc>
                  <a:txBody>
                    <a:bodyPr/>
                    <a:lstStyle/>
                    <a:p>
                      <a:r>
                        <a:rPr lang="en-US"/>
                        <a:t>Taiwan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10,000+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23,940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202703"/>
                  </a:ext>
                </a:extLst>
              </a:tr>
              <a:tr h="458069">
                <a:tc>
                  <a:txBody>
                    <a:bodyPr/>
                    <a:lstStyle/>
                    <a:p>
                      <a:r>
                        <a:rPr lang="en-US"/>
                        <a:t>Hongkong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17,976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45,847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01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3B1DC-9BBA-48B4-B0AA-08A0DF647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860" y="2671949"/>
            <a:ext cx="10753725" cy="3766185"/>
          </a:xfrm>
        </p:spPr>
        <p:txBody>
          <a:bodyPr/>
          <a:lstStyle/>
          <a:p>
            <a:r>
              <a:rPr lang="en-US" altLang="zh-CN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Taiwan, Hongkong, Mainland China are different</a:t>
            </a:r>
            <a:r>
              <a:rPr lang="en-US" altLang="zh-CN" sz="3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536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CN Branding">
    <a:dk1>
      <a:srgbClr val="323A45"/>
    </a:dk1>
    <a:lt1>
      <a:srgbClr val="FFFFFF"/>
    </a:lt1>
    <a:dk2>
      <a:srgbClr val="00A3D9"/>
    </a:dk2>
    <a:lt2>
      <a:srgbClr val="1FBBA6"/>
    </a:lt2>
    <a:accent1>
      <a:srgbClr val="323A45"/>
    </a:accent1>
    <a:accent2>
      <a:srgbClr val="5E6D81"/>
    </a:accent2>
    <a:accent3>
      <a:srgbClr val="B6C0CF"/>
    </a:accent3>
    <a:accent4>
      <a:srgbClr val="E66102"/>
    </a:accent4>
    <a:accent5>
      <a:srgbClr val="00A3D9"/>
    </a:accent5>
    <a:accent6>
      <a:srgbClr val="1FBBA6"/>
    </a:accent6>
    <a:hlink>
      <a:srgbClr val="00A3D9"/>
    </a:hlink>
    <a:folHlink>
      <a:srgbClr val="00A3D9"/>
    </a:folHlink>
  </a:clrScheme>
  <a:fontScheme name="Custom 1">
    <a:majorFont>
      <a:latin typeface="Segoe UI Light"/>
      <a:ea typeface=""/>
      <a:cs typeface=""/>
    </a:majorFont>
    <a:minorFont>
      <a:latin typeface="Segoe UI"/>
      <a:ea typeface=""/>
      <a:cs typeface="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CN Branding">
    <a:dk1>
      <a:srgbClr val="323A45"/>
    </a:dk1>
    <a:lt1>
      <a:srgbClr val="FFFFFF"/>
    </a:lt1>
    <a:dk2>
      <a:srgbClr val="00A3D9"/>
    </a:dk2>
    <a:lt2>
      <a:srgbClr val="1FBBA6"/>
    </a:lt2>
    <a:accent1>
      <a:srgbClr val="323A45"/>
    </a:accent1>
    <a:accent2>
      <a:srgbClr val="5E6D81"/>
    </a:accent2>
    <a:accent3>
      <a:srgbClr val="B6C0CF"/>
    </a:accent3>
    <a:accent4>
      <a:srgbClr val="E66102"/>
    </a:accent4>
    <a:accent5>
      <a:srgbClr val="00A3D9"/>
    </a:accent5>
    <a:accent6>
      <a:srgbClr val="1FBBA6"/>
    </a:accent6>
    <a:hlink>
      <a:srgbClr val="00A3D9"/>
    </a:hlink>
    <a:folHlink>
      <a:srgbClr val="00A3D9"/>
    </a:folHlink>
  </a:clrScheme>
  <a:fontScheme name="Custom 1">
    <a:majorFont>
      <a:latin typeface="Segoe UI Light"/>
      <a:ea typeface=""/>
      <a:cs typeface=""/>
    </a:majorFont>
    <a:minorFont>
      <a:latin typeface="Segoe UI"/>
      <a:ea typeface=""/>
      <a:cs typeface="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ACN Branding">
    <a:dk1>
      <a:srgbClr val="323A45"/>
    </a:dk1>
    <a:lt1>
      <a:srgbClr val="FFFFFF"/>
    </a:lt1>
    <a:dk2>
      <a:srgbClr val="00A3D9"/>
    </a:dk2>
    <a:lt2>
      <a:srgbClr val="1FBBA6"/>
    </a:lt2>
    <a:accent1>
      <a:srgbClr val="323A45"/>
    </a:accent1>
    <a:accent2>
      <a:srgbClr val="5E6D81"/>
    </a:accent2>
    <a:accent3>
      <a:srgbClr val="B6C0CF"/>
    </a:accent3>
    <a:accent4>
      <a:srgbClr val="E66102"/>
    </a:accent4>
    <a:accent5>
      <a:srgbClr val="00A3D9"/>
    </a:accent5>
    <a:accent6>
      <a:srgbClr val="1FBBA6"/>
    </a:accent6>
    <a:hlink>
      <a:srgbClr val="00A3D9"/>
    </a:hlink>
    <a:folHlink>
      <a:srgbClr val="00A3D9"/>
    </a:folHlink>
  </a:clrScheme>
  <a:fontScheme name="Custom 1">
    <a:majorFont>
      <a:latin typeface="Segoe UI Light"/>
      <a:ea typeface=""/>
      <a:cs typeface=""/>
    </a:majorFont>
    <a:minorFont>
      <a:latin typeface="Segoe UI"/>
      <a:ea typeface=""/>
      <a:cs typeface="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A92984949CAC4ABC35563B34209A59" ma:contentTypeVersion="2" ma:contentTypeDescription="Create a new document." ma:contentTypeScope="" ma:versionID="cf5bb17e0068106291541037a13d4d73">
  <xsd:schema xmlns:xsd="http://www.w3.org/2001/XMLSchema" xmlns:xs="http://www.w3.org/2001/XMLSchema" xmlns:p="http://schemas.microsoft.com/office/2006/metadata/properties" xmlns:ns2="9fa12db3-28c8-4230-bf8b-0b9d54803cf9" targetNamespace="http://schemas.microsoft.com/office/2006/metadata/properties" ma:root="true" ma:fieldsID="a5f22d9fa257d6fd86c3f1cbb5800934" ns2:_="">
    <xsd:import namespace="9fa12db3-28c8-4230-bf8b-0b9d54803c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12db3-28c8-4230-bf8b-0b9d54803c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ADDCE7-6682-4459-8E9F-2AE2880CF8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C5AE7C-3B73-4CD9-9FF9-101A0ADABEE4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9fa12db3-28c8-4230-bf8b-0b9d54803cf9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B353573-815E-4CAB-8581-18170286B3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a12db3-28c8-4230-bf8b-0b9d54803c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433</TotalTime>
  <Words>494</Words>
  <Application>Microsoft Office PowerPoint</Application>
  <PresentationFormat>Widescreen</PresentationFormat>
  <Paragraphs>112</Paragraphs>
  <Slides>16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华文楷体</vt:lpstr>
      <vt:lpstr>宋体</vt:lpstr>
      <vt:lpstr>等线</vt:lpstr>
      <vt:lpstr>Arial</vt:lpstr>
      <vt:lpstr>Calibri</vt:lpstr>
      <vt:lpstr>Calibri Light</vt:lpstr>
      <vt:lpstr>Segoe UI</vt:lpstr>
      <vt:lpstr>Wingdings</vt:lpstr>
      <vt:lpstr>Metropolitan</vt:lpstr>
      <vt:lpstr>think-cell Slide</vt:lpstr>
      <vt:lpstr>PowerPoint Presentation</vt:lpstr>
      <vt:lpstr>Meng(Dream)Ping(Peaceful) Li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China is moving online </vt:lpstr>
      <vt:lpstr>Mobile Life </vt:lpstr>
      <vt:lpstr>PowerPoint Presentation</vt:lpstr>
      <vt:lpstr>PowerPoint Presentation</vt:lpstr>
      <vt:lpstr>Goods Supply Center  供销社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 MCE Sharing  Mengping Li  June 12, 2018</dc:title>
  <dc:creator>Mengping Li</dc:creator>
  <cp:lastModifiedBy>Mengping Li</cp:lastModifiedBy>
  <cp:revision>21</cp:revision>
  <dcterms:modified xsi:type="dcterms:W3CDTF">2018-07-27T20:31:19Z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mengpli@microsoft.com</vt:lpwstr>
  </property>
  <property fmtid="{D5CDD505-2E9C-101B-9397-08002B2CF9AE}" pid="5" name="MSIP_Label_f42aa342-8706-4288-bd11-ebb85995028c_SetDate">
    <vt:lpwstr>2018-03-30T16:07:11.3239001Z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0x010100A4A92984949CAC4ABC35563B34209A59</vt:lpwstr>
  </property>
</Properties>
</file>